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
  </p:notesMasterIdLst>
  <p:sldIdLst>
    <p:sldId id="256" r:id="rId2"/>
  </p:sldIdLst>
  <p:sldSz cx="43891200" cy="32918400"/>
  <p:notesSz cx="6715125" cy="923925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C212F1F-16B0-4554-993D-E3AAEE7C63B0}">
  <a:tblStyle styleId="{9C212F1F-16B0-4554-993D-E3AAEE7C63B0}" styleName="Table_0"/>
  <a:tblStyle styleId="{B45417FF-03D0-4A4D-AFC4-0CE1052C7B34}" styleName="Table_1"/>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6" d="100"/>
          <a:sy n="16" d="100"/>
        </p:scale>
        <p:origin x="-1544" y="-144"/>
      </p:cViewPr>
      <p:guideLst>
        <p:guide orient="horz" pos="10368"/>
        <p:guide pos="1382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09887" cy="461961"/>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3" name="Shape 3"/>
          <p:cNvSpPr txBox="1">
            <a:spLocks noGrp="1"/>
          </p:cNvSpPr>
          <p:nvPr>
            <p:ph type="dt" idx="10"/>
          </p:nvPr>
        </p:nvSpPr>
        <p:spPr>
          <a:xfrm>
            <a:off x="3803650" y="0"/>
            <a:ext cx="2909887" cy="461961"/>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4" name="Shape 4"/>
          <p:cNvSpPr>
            <a:spLocks noGrp="1" noRot="1" noChangeAspect="1"/>
          </p:cNvSpPr>
          <p:nvPr>
            <p:ph type="sldImg" idx="3"/>
          </p:nvPr>
        </p:nvSpPr>
        <p:spPr>
          <a:xfrm>
            <a:off x="1047750" y="692150"/>
            <a:ext cx="4621211" cy="3465512"/>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5" name="Shape 5"/>
          <p:cNvSpPr txBox="1">
            <a:spLocks noGrp="1"/>
          </p:cNvSpPr>
          <p:nvPr>
            <p:ph type="body" idx="1"/>
          </p:nvPr>
        </p:nvSpPr>
        <p:spPr>
          <a:xfrm>
            <a:off x="671512" y="4389437"/>
            <a:ext cx="5372099" cy="4157662"/>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Shape 6"/>
          <p:cNvSpPr txBox="1">
            <a:spLocks noGrp="1"/>
          </p:cNvSpPr>
          <p:nvPr>
            <p:ph type="ftr" idx="11"/>
          </p:nvPr>
        </p:nvSpPr>
        <p:spPr>
          <a:xfrm>
            <a:off x="0" y="8775700"/>
            <a:ext cx="2909887" cy="461961"/>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7" name="Shape 7"/>
          <p:cNvSpPr txBox="1">
            <a:spLocks noGrp="1"/>
          </p:cNvSpPr>
          <p:nvPr>
            <p:ph type="sldNum" idx="12"/>
          </p:nvPr>
        </p:nvSpPr>
        <p:spPr>
          <a:xfrm>
            <a:off x="3803650" y="8775700"/>
            <a:ext cx="2909887" cy="461961"/>
          </a:xfrm>
          <a:prstGeom prst="rect">
            <a:avLst/>
          </a:prstGeom>
          <a:noFill/>
          <a:ln>
            <a:noFill/>
          </a:ln>
        </p:spPr>
        <p:txBody>
          <a:bodyPr lIns="91425" tIns="91425" rIns="91425" bIns="91425" anchor="b"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3200400" lvl="6" indent="-88900">
              <a:spcBef>
                <a:spcPts val="0"/>
              </a:spcBef>
              <a:buClr>
                <a:srgbClr val="000000"/>
              </a:buClr>
              <a:buFont typeface="Arial"/>
              <a:buChar char="●"/>
            </a:pPr>
            <a:endParaRPr/>
          </a:p>
          <a:p>
            <a:pPr marL="4572000" lvl="7" indent="-88900">
              <a:spcBef>
                <a:spcPts val="0"/>
              </a:spcBef>
              <a:buClr>
                <a:srgbClr val="000000"/>
              </a:buClr>
              <a:buFont typeface="Courier New"/>
              <a:buChar char="o"/>
            </a:pPr>
            <a:endParaRPr/>
          </a:p>
          <a:p>
            <a:pPr marL="6400800" lvl="8" indent="-88900">
              <a:spcBef>
                <a:spcPts val="0"/>
              </a:spcBef>
              <a:buClr>
                <a:srgbClr val="000000"/>
              </a:buClr>
              <a:buFont typeface="Wingdings"/>
              <a:buChar char="§"/>
            </a:pPr>
            <a:endParaRPr/>
          </a:p>
        </p:txBody>
      </p:sp>
    </p:spTree>
    <p:extLst>
      <p:ext uri="{BB962C8B-B14F-4D97-AF65-F5344CB8AC3E}">
        <p14:creationId xmlns:p14="http://schemas.microsoft.com/office/powerpoint/2010/main" val="2897085637"/>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Shape 410"/>
          <p:cNvSpPr txBox="1"/>
          <p:nvPr/>
        </p:nvSpPr>
        <p:spPr>
          <a:xfrm>
            <a:off x="3803650" y="8775700"/>
            <a:ext cx="2909887" cy="461961"/>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200" b="0" i="0" u="none" strike="noStrike" cap="none" baseline="0">
                <a:solidFill>
                  <a:srgbClr val="000000"/>
                </a:solidFill>
                <a:latin typeface="Arial"/>
                <a:ea typeface="Arial"/>
                <a:cs typeface="Arial"/>
                <a:sym typeface="Arial"/>
              </a:rPr>
              <a:t>*</a:t>
            </a:r>
          </a:p>
        </p:txBody>
      </p:sp>
      <p:sp>
        <p:nvSpPr>
          <p:cNvPr id="411" name="Shape 411"/>
          <p:cNvSpPr>
            <a:spLocks noGrp="1" noRot="1" noChangeAspect="1"/>
          </p:cNvSpPr>
          <p:nvPr>
            <p:ph type="sldImg" idx="2"/>
          </p:nvPr>
        </p:nvSpPr>
        <p:spPr>
          <a:xfrm>
            <a:off x="1047750" y="692150"/>
            <a:ext cx="4621211" cy="346551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12" name="Shape 412"/>
          <p:cNvSpPr txBox="1">
            <a:spLocks noGrp="1"/>
          </p:cNvSpPr>
          <p:nvPr>
            <p:ph type="body" idx="1"/>
          </p:nvPr>
        </p:nvSpPr>
        <p:spPr>
          <a:xfrm>
            <a:off x="671512" y="4389437"/>
            <a:ext cx="5372099" cy="4157662"/>
          </a:xfrm>
          <a:prstGeom prst="rect">
            <a:avLst/>
          </a:prstGeom>
          <a:noFill/>
          <a:ln>
            <a:noFill/>
          </a:ln>
        </p:spPr>
        <p:txBody>
          <a:bodyPr lIns="91425" tIns="45700" rIns="91425" bIns="45700" anchor="t" anchorCtr="0">
            <a:noAutofit/>
          </a:bodyPr>
          <a:lstStyle/>
          <a:p>
            <a:pPr>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0"/>
        <p:cNvGrpSpPr/>
        <p:nvPr/>
      </p:nvGrpSpPr>
      <p:grpSpPr>
        <a:xfrm>
          <a:off x="0" y="0"/>
          <a:ext cx="0" cy="0"/>
          <a:chOff x="0" y="0"/>
          <a:chExt cx="0" cy="0"/>
        </a:xfrm>
      </p:grpSpPr>
      <p:sp>
        <p:nvSpPr>
          <p:cNvPr id="11" name="Shape 11"/>
          <p:cNvSpPr txBox="1">
            <a:spLocks noGrp="1"/>
          </p:cNvSpPr>
          <p:nvPr>
            <p:ph type="title"/>
          </p:nvPr>
        </p:nvSpPr>
        <p:spPr>
          <a:xfrm rot="5400000">
            <a:off x="22715537" y="10423525"/>
            <a:ext cx="28087637" cy="9875837"/>
          </a:xfrm>
          <a:prstGeom prst="rect">
            <a:avLst/>
          </a:prstGeom>
          <a:noFill/>
          <a:ln>
            <a:noFill/>
          </a:ln>
        </p:spPr>
        <p:txBody>
          <a:bodyPr lIns="91425" tIns="91425" rIns="91425" bIns="91425" anchor="t"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12" name="Shape 12"/>
          <p:cNvSpPr txBox="1">
            <a:spLocks noGrp="1"/>
          </p:cNvSpPr>
          <p:nvPr>
            <p:ph type="body" idx="1"/>
          </p:nvPr>
        </p:nvSpPr>
        <p:spPr>
          <a:xfrm rot="5400000">
            <a:off x="2887661" y="623887"/>
            <a:ext cx="28087637" cy="29475113"/>
          </a:xfrm>
          <a:prstGeom prst="rect">
            <a:avLst/>
          </a:prstGeom>
          <a:noFill/>
          <a:ln>
            <a:noFill/>
          </a:ln>
        </p:spPr>
        <p:txBody>
          <a:bodyPr lIns="91425" tIns="91425" rIns="91425" bIns="91425" anchor="t" anchorCtr="0"/>
          <a:lstStyle>
            <a:lvl1pPr marL="1646238" indent="-668338" algn="l" rtl="0">
              <a:spcBef>
                <a:spcPts val="3080"/>
              </a:spcBef>
              <a:spcAft>
                <a:spcPts val="0"/>
              </a:spcAft>
              <a:buClr>
                <a:schemeClr val="dk1"/>
              </a:buClr>
              <a:buFont typeface="Arial"/>
              <a:buChar char="•"/>
              <a:defRPr/>
            </a:lvl1pPr>
            <a:lvl2pPr marL="3565525" indent="-530225" algn="l" rtl="0">
              <a:spcBef>
                <a:spcPts val="2680"/>
              </a:spcBef>
              <a:spcAft>
                <a:spcPts val="0"/>
              </a:spcAft>
              <a:buClr>
                <a:schemeClr val="dk1"/>
              </a:buClr>
              <a:buFont typeface="Arial"/>
              <a:buChar char="–"/>
              <a:defRPr/>
            </a:lvl2pPr>
            <a:lvl3pPr marL="5486400" indent="-374650" algn="l" rtl="0">
              <a:spcBef>
                <a:spcPts val="2300"/>
              </a:spcBef>
              <a:spcAft>
                <a:spcPts val="0"/>
              </a:spcAft>
              <a:buClr>
                <a:schemeClr val="dk1"/>
              </a:buClr>
              <a:buFont typeface="Arial"/>
              <a:buChar char="•"/>
              <a:defRPr/>
            </a:lvl3pPr>
            <a:lvl4pPr marL="7680325" indent="-492125" algn="l" rtl="0">
              <a:spcBef>
                <a:spcPts val="1920"/>
              </a:spcBef>
              <a:spcAft>
                <a:spcPts val="0"/>
              </a:spcAft>
              <a:buClr>
                <a:schemeClr val="dk1"/>
              </a:buClr>
              <a:buFont typeface="Arial"/>
              <a:buChar char="–"/>
              <a:defRPr/>
            </a:lvl4pPr>
            <a:lvl5pPr marL="9875838" indent="-490538" algn="l" rtl="0">
              <a:spcBef>
                <a:spcPts val="1920"/>
              </a:spcBef>
              <a:spcAft>
                <a:spcPts val="0"/>
              </a:spcAft>
              <a:buClr>
                <a:schemeClr val="dk1"/>
              </a:buClr>
              <a:buFont typeface="Arial"/>
              <a:buChar char="»"/>
              <a:defRPr/>
            </a:lvl5pPr>
            <a:lvl6pPr marL="10333038" indent="-490538" algn="l" rtl="0">
              <a:spcBef>
                <a:spcPts val="1920"/>
              </a:spcBef>
              <a:spcAft>
                <a:spcPts val="0"/>
              </a:spcAft>
              <a:buClr>
                <a:schemeClr val="dk1"/>
              </a:buClr>
              <a:buFont typeface="Arial"/>
              <a:buChar char="»"/>
              <a:defRPr/>
            </a:lvl6pPr>
            <a:lvl7pPr marL="10790238" indent="-490538" algn="l" rtl="0">
              <a:spcBef>
                <a:spcPts val="1920"/>
              </a:spcBef>
              <a:spcAft>
                <a:spcPts val="0"/>
              </a:spcAft>
              <a:buClr>
                <a:schemeClr val="dk1"/>
              </a:buClr>
              <a:buFont typeface="Arial"/>
              <a:buChar char="»"/>
              <a:defRPr/>
            </a:lvl7pPr>
            <a:lvl8pPr marL="11247438" indent="-490538" algn="l" rtl="0">
              <a:spcBef>
                <a:spcPts val="1920"/>
              </a:spcBef>
              <a:spcAft>
                <a:spcPts val="0"/>
              </a:spcAft>
              <a:buClr>
                <a:schemeClr val="dk1"/>
              </a:buClr>
              <a:buFont typeface="Arial"/>
              <a:buChar char="»"/>
              <a:defRPr/>
            </a:lvl8pPr>
            <a:lvl9pPr marL="11704638" indent="-490538" algn="l" rtl="0">
              <a:spcBef>
                <a:spcPts val="1920"/>
              </a:spcBef>
              <a:spcAft>
                <a:spcPts val="0"/>
              </a:spcAft>
              <a:buClr>
                <a:schemeClr val="dk1"/>
              </a:buClr>
              <a:buFont typeface="Arial"/>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2193925" y="1317625"/>
            <a:ext cx="39503351" cy="5486399"/>
          </a:xfrm>
          <a:prstGeom prst="rect">
            <a:avLst/>
          </a:prstGeom>
          <a:noFill/>
          <a:ln>
            <a:noFill/>
          </a:ln>
        </p:spPr>
        <p:txBody>
          <a:bodyPr lIns="91425" tIns="91425" rIns="91425" bIns="91425" anchor="t"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2" name="Shape 42"/>
          <p:cNvSpPr txBox="1">
            <a:spLocks noGrp="1"/>
          </p:cNvSpPr>
          <p:nvPr>
            <p:ph type="body" idx="1"/>
          </p:nvPr>
        </p:nvSpPr>
        <p:spPr>
          <a:xfrm>
            <a:off x="2193925" y="7680325"/>
            <a:ext cx="39503351" cy="21724937"/>
          </a:xfrm>
          <a:prstGeom prst="rect">
            <a:avLst/>
          </a:prstGeom>
          <a:noFill/>
          <a:ln>
            <a:noFill/>
          </a:ln>
        </p:spPr>
        <p:txBody>
          <a:bodyPr lIns="91425" tIns="91425" rIns="91425" bIns="91425" anchor="t" anchorCtr="0"/>
          <a:lstStyle>
            <a:lvl1pPr marL="1646238" indent="-668338" algn="l" rtl="0">
              <a:spcBef>
                <a:spcPts val="3080"/>
              </a:spcBef>
              <a:spcAft>
                <a:spcPts val="0"/>
              </a:spcAft>
              <a:buClr>
                <a:schemeClr val="dk1"/>
              </a:buClr>
              <a:buFont typeface="Arial"/>
              <a:buChar char="•"/>
              <a:defRPr/>
            </a:lvl1pPr>
            <a:lvl2pPr marL="3565525" indent="-530225" algn="l" rtl="0">
              <a:spcBef>
                <a:spcPts val="2680"/>
              </a:spcBef>
              <a:spcAft>
                <a:spcPts val="0"/>
              </a:spcAft>
              <a:buClr>
                <a:schemeClr val="dk1"/>
              </a:buClr>
              <a:buFont typeface="Arial"/>
              <a:buChar char="–"/>
              <a:defRPr/>
            </a:lvl2pPr>
            <a:lvl3pPr marL="5486400" indent="-374650" algn="l" rtl="0">
              <a:spcBef>
                <a:spcPts val="2300"/>
              </a:spcBef>
              <a:spcAft>
                <a:spcPts val="0"/>
              </a:spcAft>
              <a:buClr>
                <a:schemeClr val="dk1"/>
              </a:buClr>
              <a:buFont typeface="Arial"/>
              <a:buChar char="•"/>
              <a:defRPr/>
            </a:lvl3pPr>
            <a:lvl4pPr marL="7680325" indent="-492125" algn="l" rtl="0">
              <a:spcBef>
                <a:spcPts val="1920"/>
              </a:spcBef>
              <a:spcAft>
                <a:spcPts val="0"/>
              </a:spcAft>
              <a:buClr>
                <a:schemeClr val="dk1"/>
              </a:buClr>
              <a:buFont typeface="Arial"/>
              <a:buChar char="–"/>
              <a:defRPr/>
            </a:lvl4pPr>
            <a:lvl5pPr marL="9875838" indent="-490538" algn="l" rtl="0">
              <a:spcBef>
                <a:spcPts val="1920"/>
              </a:spcBef>
              <a:spcAft>
                <a:spcPts val="0"/>
              </a:spcAft>
              <a:buClr>
                <a:schemeClr val="dk1"/>
              </a:buClr>
              <a:buFont typeface="Arial"/>
              <a:buChar char="»"/>
              <a:defRPr/>
            </a:lvl5pPr>
            <a:lvl6pPr marL="10333038" indent="-490538" algn="l" rtl="0">
              <a:spcBef>
                <a:spcPts val="1920"/>
              </a:spcBef>
              <a:spcAft>
                <a:spcPts val="0"/>
              </a:spcAft>
              <a:buClr>
                <a:schemeClr val="dk1"/>
              </a:buClr>
              <a:buFont typeface="Arial"/>
              <a:buChar char="»"/>
              <a:defRPr/>
            </a:lvl6pPr>
            <a:lvl7pPr marL="10790238" indent="-490538" algn="l" rtl="0">
              <a:spcBef>
                <a:spcPts val="1920"/>
              </a:spcBef>
              <a:spcAft>
                <a:spcPts val="0"/>
              </a:spcAft>
              <a:buClr>
                <a:schemeClr val="dk1"/>
              </a:buClr>
              <a:buFont typeface="Arial"/>
              <a:buChar char="»"/>
              <a:defRPr/>
            </a:lvl7pPr>
            <a:lvl8pPr marL="11247438" indent="-490538" algn="l" rtl="0">
              <a:spcBef>
                <a:spcPts val="1920"/>
              </a:spcBef>
              <a:spcAft>
                <a:spcPts val="0"/>
              </a:spcAft>
              <a:buClr>
                <a:schemeClr val="dk1"/>
              </a:buClr>
              <a:buFont typeface="Arial"/>
              <a:buChar char="»"/>
              <a:defRPr/>
            </a:lvl8pPr>
            <a:lvl9pPr marL="11704638" indent="-490538" algn="l" rtl="0">
              <a:spcBef>
                <a:spcPts val="1920"/>
              </a:spcBef>
              <a:spcAft>
                <a:spcPts val="0"/>
              </a:spcAft>
              <a:buClr>
                <a:schemeClr val="dk1"/>
              </a:buClr>
              <a:buFont typeface="Arial"/>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3"/>
        <p:cNvGrpSpPr/>
        <p:nvPr/>
      </p:nvGrpSpPr>
      <p:grpSpPr>
        <a:xfrm>
          <a:off x="0" y="0"/>
          <a:ext cx="0" cy="0"/>
          <a:chOff x="0" y="0"/>
          <a:chExt cx="0" cy="0"/>
        </a:xfrm>
      </p:grpSpPr>
      <p:sp>
        <p:nvSpPr>
          <p:cNvPr id="44" name="Shape 44"/>
          <p:cNvSpPr txBox="1">
            <a:spLocks noGrp="1"/>
          </p:cNvSpPr>
          <p:nvPr>
            <p:ph type="ctrTitle"/>
          </p:nvPr>
        </p:nvSpPr>
        <p:spPr>
          <a:xfrm>
            <a:off x="3292475" y="10226675"/>
            <a:ext cx="37306248" cy="7054849"/>
          </a:xfrm>
          <a:prstGeom prst="rect">
            <a:avLst/>
          </a:prstGeom>
          <a:noFill/>
          <a:ln>
            <a:noFill/>
          </a:ln>
        </p:spPr>
        <p:txBody>
          <a:bodyPr lIns="91425" tIns="91425" rIns="91425" bIns="91425" anchor="t"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45" name="Shape 45"/>
          <p:cNvSpPr txBox="1">
            <a:spLocks noGrp="1"/>
          </p:cNvSpPr>
          <p:nvPr>
            <p:ph type="subTitle" idx="1"/>
          </p:nvPr>
        </p:nvSpPr>
        <p:spPr>
          <a:xfrm>
            <a:off x="6583363" y="18653125"/>
            <a:ext cx="30724473" cy="8413749"/>
          </a:xfrm>
          <a:prstGeom prst="rect">
            <a:avLst/>
          </a:prstGeom>
          <a:noFill/>
          <a:ln>
            <a:noFill/>
          </a:ln>
        </p:spPr>
        <p:txBody>
          <a:bodyPr lIns="91425" tIns="91425" rIns="91425" bIns="91425" anchor="t" anchorCtr="0"/>
          <a:lstStyle>
            <a:lvl1pPr marL="0" marR="0" indent="0" algn="ctr" rtl="0">
              <a:spcBef>
                <a:spcPts val="3080"/>
              </a:spcBef>
              <a:spcAft>
                <a:spcPts val="0"/>
              </a:spcAft>
              <a:buClr>
                <a:schemeClr val="dk1"/>
              </a:buClr>
              <a:buFont typeface="Arial"/>
              <a:buNone/>
              <a:defRPr/>
            </a:lvl1pPr>
            <a:lvl2pPr marL="457200" marR="0" indent="0" algn="ctr" rtl="0">
              <a:spcBef>
                <a:spcPts val="2680"/>
              </a:spcBef>
              <a:spcAft>
                <a:spcPts val="0"/>
              </a:spcAft>
              <a:buClr>
                <a:schemeClr val="dk1"/>
              </a:buClr>
              <a:buFont typeface="Arial"/>
              <a:buNone/>
              <a:defRPr/>
            </a:lvl2pPr>
            <a:lvl3pPr marL="914400" marR="0" indent="0" algn="ctr" rtl="0">
              <a:spcBef>
                <a:spcPts val="2300"/>
              </a:spcBef>
              <a:spcAft>
                <a:spcPts val="0"/>
              </a:spcAft>
              <a:buClr>
                <a:schemeClr val="dk1"/>
              </a:buClr>
              <a:buFont typeface="Arial"/>
              <a:buNone/>
              <a:defRPr/>
            </a:lvl3pPr>
            <a:lvl4pPr marL="1371600" marR="0" indent="0" algn="ctr" rtl="0">
              <a:spcBef>
                <a:spcPts val="1920"/>
              </a:spcBef>
              <a:spcAft>
                <a:spcPts val="0"/>
              </a:spcAft>
              <a:buClr>
                <a:schemeClr val="dk1"/>
              </a:buClr>
              <a:buFont typeface="Arial"/>
              <a:buNone/>
              <a:defRPr/>
            </a:lvl4pPr>
            <a:lvl5pPr marL="1828800" marR="0" indent="0" algn="ctr" rtl="0">
              <a:spcBef>
                <a:spcPts val="1920"/>
              </a:spcBef>
              <a:spcAft>
                <a:spcPts val="0"/>
              </a:spcAft>
              <a:buClr>
                <a:schemeClr val="dk1"/>
              </a:buClr>
              <a:buFont typeface="Arial"/>
              <a:buNone/>
              <a:defRPr/>
            </a:lvl5pPr>
            <a:lvl6pPr marL="2286000" marR="0" indent="0" algn="ctr" rtl="0">
              <a:spcBef>
                <a:spcPts val="1920"/>
              </a:spcBef>
              <a:spcAft>
                <a:spcPts val="0"/>
              </a:spcAft>
              <a:buClr>
                <a:schemeClr val="dk1"/>
              </a:buClr>
              <a:buFont typeface="Arial"/>
              <a:buNone/>
              <a:defRPr/>
            </a:lvl6pPr>
            <a:lvl7pPr marL="2743200" marR="0" indent="0" algn="ctr" rtl="0">
              <a:spcBef>
                <a:spcPts val="1920"/>
              </a:spcBef>
              <a:spcAft>
                <a:spcPts val="0"/>
              </a:spcAft>
              <a:buClr>
                <a:schemeClr val="dk1"/>
              </a:buClr>
              <a:buFont typeface="Arial"/>
              <a:buNone/>
              <a:defRPr/>
            </a:lvl7pPr>
            <a:lvl8pPr marL="3200400" marR="0" indent="0" algn="ctr" rtl="0">
              <a:spcBef>
                <a:spcPts val="1920"/>
              </a:spcBef>
              <a:spcAft>
                <a:spcPts val="0"/>
              </a:spcAft>
              <a:buClr>
                <a:schemeClr val="dk1"/>
              </a:buClr>
              <a:buFont typeface="Arial"/>
              <a:buNone/>
              <a:defRPr/>
            </a:lvl8pPr>
            <a:lvl9pPr marL="3657600" marR="0" indent="0" algn="ctr" rtl="0">
              <a:spcBef>
                <a:spcPts val="1920"/>
              </a:spcBef>
              <a:spcAft>
                <a:spcPts val="0"/>
              </a:spcAft>
              <a:buClr>
                <a:schemeClr val="dk1"/>
              </a:buClr>
              <a:buFont typeface="Arial"/>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2193925" y="1317625"/>
            <a:ext cx="39503351" cy="5486399"/>
          </a:xfrm>
          <a:prstGeom prst="rect">
            <a:avLst/>
          </a:prstGeom>
          <a:noFill/>
          <a:ln>
            <a:noFill/>
          </a:ln>
        </p:spPr>
        <p:txBody>
          <a:bodyPr lIns="91425" tIns="91425" rIns="91425" bIns="91425" anchor="t"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15" name="Shape 15"/>
          <p:cNvSpPr txBox="1">
            <a:spLocks noGrp="1"/>
          </p:cNvSpPr>
          <p:nvPr>
            <p:ph type="body" idx="1"/>
          </p:nvPr>
        </p:nvSpPr>
        <p:spPr>
          <a:xfrm rot="5400000">
            <a:off x="11083130" y="-1208881"/>
            <a:ext cx="21724937" cy="39503351"/>
          </a:xfrm>
          <a:prstGeom prst="rect">
            <a:avLst/>
          </a:prstGeom>
          <a:noFill/>
          <a:ln>
            <a:noFill/>
          </a:ln>
        </p:spPr>
        <p:txBody>
          <a:bodyPr lIns="91425" tIns="91425" rIns="91425" bIns="91425" anchor="t" anchorCtr="0"/>
          <a:lstStyle>
            <a:lvl1pPr marL="1646238" indent="-668338" algn="l" rtl="0">
              <a:spcBef>
                <a:spcPts val="3080"/>
              </a:spcBef>
              <a:spcAft>
                <a:spcPts val="0"/>
              </a:spcAft>
              <a:buClr>
                <a:schemeClr val="dk1"/>
              </a:buClr>
              <a:buFont typeface="Arial"/>
              <a:buChar char="•"/>
              <a:defRPr/>
            </a:lvl1pPr>
            <a:lvl2pPr marL="3565525" indent="-530225" algn="l" rtl="0">
              <a:spcBef>
                <a:spcPts val="2680"/>
              </a:spcBef>
              <a:spcAft>
                <a:spcPts val="0"/>
              </a:spcAft>
              <a:buClr>
                <a:schemeClr val="dk1"/>
              </a:buClr>
              <a:buFont typeface="Arial"/>
              <a:buChar char="–"/>
              <a:defRPr/>
            </a:lvl2pPr>
            <a:lvl3pPr marL="5486400" indent="-374650" algn="l" rtl="0">
              <a:spcBef>
                <a:spcPts val="2300"/>
              </a:spcBef>
              <a:spcAft>
                <a:spcPts val="0"/>
              </a:spcAft>
              <a:buClr>
                <a:schemeClr val="dk1"/>
              </a:buClr>
              <a:buFont typeface="Arial"/>
              <a:buChar char="•"/>
              <a:defRPr/>
            </a:lvl3pPr>
            <a:lvl4pPr marL="7680325" indent="-492125" algn="l" rtl="0">
              <a:spcBef>
                <a:spcPts val="1920"/>
              </a:spcBef>
              <a:spcAft>
                <a:spcPts val="0"/>
              </a:spcAft>
              <a:buClr>
                <a:schemeClr val="dk1"/>
              </a:buClr>
              <a:buFont typeface="Arial"/>
              <a:buChar char="–"/>
              <a:defRPr/>
            </a:lvl4pPr>
            <a:lvl5pPr marL="9875838" indent="-490538" algn="l" rtl="0">
              <a:spcBef>
                <a:spcPts val="1920"/>
              </a:spcBef>
              <a:spcAft>
                <a:spcPts val="0"/>
              </a:spcAft>
              <a:buClr>
                <a:schemeClr val="dk1"/>
              </a:buClr>
              <a:buFont typeface="Arial"/>
              <a:buChar char="»"/>
              <a:defRPr/>
            </a:lvl5pPr>
            <a:lvl6pPr marL="10333038" indent="-490538" algn="l" rtl="0">
              <a:spcBef>
                <a:spcPts val="1920"/>
              </a:spcBef>
              <a:spcAft>
                <a:spcPts val="0"/>
              </a:spcAft>
              <a:buClr>
                <a:schemeClr val="dk1"/>
              </a:buClr>
              <a:buFont typeface="Arial"/>
              <a:buChar char="»"/>
              <a:defRPr/>
            </a:lvl6pPr>
            <a:lvl7pPr marL="10790238" indent="-490538" algn="l" rtl="0">
              <a:spcBef>
                <a:spcPts val="1920"/>
              </a:spcBef>
              <a:spcAft>
                <a:spcPts val="0"/>
              </a:spcAft>
              <a:buClr>
                <a:schemeClr val="dk1"/>
              </a:buClr>
              <a:buFont typeface="Arial"/>
              <a:buChar char="»"/>
              <a:defRPr/>
            </a:lvl7pPr>
            <a:lvl8pPr marL="11247438" indent="-490538" algn="l" rtl="0">
              <a:spcBef>
                <a:spcPts val="1920"/>
              </a:spcBef>
              <a:spcAft>
                <a:spcPts val="0"/>
              </a:spcAft>
              <a:buClr>
                <a:schemeClr val="dk1"/>
              </a:buClr>
              <a:buFont typeface="Arial"/>
              <a:buChar char="»"/>
              <a:defRPr/>
            </a:lvl8pPr>
            <a:lvl9pPr marL="11704638" indent="-490538" algn="l" rtl="0">
              <a:spcBef>
                <a:spcPts val="1920"/>
              </a:spcBef>
              <a:spcAft>
                <a:spcPts val="0"/>
              </a:spcAft>
              <a:buClr>
                <a:schemeClr val="dk1"/>
              </a:buClr>
              <a:buFont typeface="Arial"/>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8602663" y="23042562"/>
            <a:ext cx="26335038" cy="2720974"/>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a:spLocks noGrp="1"/>
          </p:cNvSpPr>
          <p:nvPr>
            <p:ph type="pic" idx="2"/>
          </p:nvPr>
        </p:nvSpPr>
        <p:spPr>
          <a:xfrm>
            <a:off x="8602663" y="2941638"/>
            <a:ext cx="26335038" cy="19750086"/>
          </a:xfrm>
          <a:prstGeom prst="rect">
            <a:avLst/>
          </a:prstGeom>
          <a:noFill/>
          <a:ln>
            <a:noFill/>
          </a:ln>
        </p:spPr>
      </p:sp>
      <p:sp>
        <p:nvSpPr>
          <p:cNvPr id="19" name="Shape 19"/>
          <p:cNvSpPr txBox="1">
            <a:spLocks noGrp="1"/>
          </p:cNvSpPr>
          <p:nvPr>
            <p:ph type="body" idx="1"/>
          </p:nvPr>
        </p:nvSpPr>
        <p:spPr>
          <a:xfrm>
            <a:off x="8602663" y="25763537"/>
            <a:ext cx="26335038" cy="3862387"/>
          </a:xfrm>
          <a:prstGeom prst="rect">
            <a:avLst/>
          </a:prstGeom>
          <a:noFill/>
          <a:ln>
            <a:noFill/>
          </a:ln>
        </p:spPr>
        <p:txBody>
          <a:bodyPr lIns="91425" tIns="91425" rIns="91425" bIns="91425" anchor="t"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2193925" y="1311275"/>
            <a:ext cx="14439900" cy="557688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1"/>
          </p:nvPr>
        </p:nvSpPr>
        <p:spPr>
          <a:xfrm>
            <a:off x="17160875" y="1311275"/>
            <a:ext cx="24536398" cy="2809398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3" name="Shape 23"/>
          <p:cNvSpPr txBox="1">
            <a:spLocks noGrp="1"/>
          </p:cNvSpPr>
          <p:nvPr>
            <p:ph type="body" idx="2"/>
          </p:nvPr>
        </p:nvSpPr>
        <p:spPr>
          <a:xfrm>
            <a:off x="2193925" y="6888163"/>
            <a:ext cx="14439900" cy="22517100"/>
          </a:xfrm>
          <a:prstGeom prst="rect">
            <a:avLst/>
          </a:prstGeom>
          <a:noFill/>
          <a:ln>
            <a:noFill/>
          </a:ln>
        </p:spPr>
        <p:txBody>
          <a:bodyPr lIns="91425" tIns="91425" rIns="91425" bIns="91425" anchor="t"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4"/>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2193925" y="1317625"/>
            <a:ext cx="39503351" cy="5486399"/>
          </a:xfrm>
          <a:prstGeom prst="rect">
            <a:avLst/>
          </a:prstGeom>
          <a:noFill/>
          <a:ln>
            <a:noFill/>
          </a:ln>
        </p:spPr>
        <p:txBody>
          <a:bodyPr lIns="91425" tIns="91425" rIns="91425" bIns="91425" anchor="t"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2193925" y="1317625"/>
            <a:ext cx="39503351" cy="548639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9" name="Shape 29"/>
          <p:cNvSpPr txBox="1">
            <a:spLocks noGrp="1"/>
          </p:cNvSpPr>
          <p:nvPr>
            <p:ph type="body" idx="1"/>
          </p:nvPr>
        </p:nvSpPr>
        <p:spPr>
          <a:xfrm>
            <a:off x="2193925" y="7369175"/>
            <a:ext cx="19392900" cy="3070224"/>
          </a:xfrm>
          <a:prstGeom prst="rect">
            <a:avLst/>
          </a:prstGeom>
          <a:noFill/>
          <a:ln>
            <a:noFill/>
          </a:ln>
        </p:spPr>
        <p:txBody>
          <a:bodyPr lIns="91425" tIns="91425" rIns="91425" bIns="91425" anchor="b"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30" name="Shape 30"/>
          <p:cNvSpPr txBox="1">
            <a:spLocks noGrp="1"/>
          </p:cNvSpPr>
          <p:nvPr>
            <p:ph type="body" idx="2"/>
          </p:nvPr>
        </p:nvSpPr>
        <p:spPr>
          <a:xfrm>
            <a:off x="2193925" y="10439400"/>
            <a:ext cx="19392900" cy="1896586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1" name="Shape 31"/>
          <p:cNvSpPr txBox="1">
            <a:spLocks noGrp="1"/>
          </p:cNvSpPr>
          <p:nvPr>
            <p:ph type="body" idx="3"/>
          </p:nvPr>
        </p:nvSpPr>
        <p:spPr>
          <a:xfrm>
            <a:off x="22296437" y="7369175"/>
            <a:ext cx="19400836" cy="3070224"/>
          </a:xfrm>
          <a:prstGeom prst="rect">
            <a:avLst/>
          </a:prstGeom>
          <a:noFill/>
          <a:ln>
            <a:noFill/>
          </a:ln>
        </p:spPr>
        <p:txBody>
          <a:bodyPr lIns="91425" tIns="91425" rIns="91425" bIns="91425" anchor="b"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32" name="Shape 32"/>
          <p:cNvSpPr txBox="1">
            <a:spLocks noGrp="1"/>
          </p:cNvSpPr>
          <p:nvPr>
            <p:ph type="body" idx="4"/>
          </p:nvPr>
        </p:nvSpPr>
        <p:spPr>
          <a:xfrm>
            <a:off x="22296437" y="10439400"/>
            <a:ext cx="19400836" cy="1896586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2193925" y="1317625"/>
            <a:ext cx="39503351" cy="5486399"/>
          </a:xfrm>
          <a:prstGeom prst="rect">
            <a:avLst/>
          </a:prstGeom>
          <a:noFill/>
          <a:ln>
            <a:noFill/>
          </a:ln>
        </p:spPr>
        <p:txBody>
          <a:bodyPr lIns="91425" tIns="91425" rIns="91425" bIns="91425" anchor="t"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35" name="Shape 35"/>
          <p:cNvSpPr txBox="1">
            <a:spLocks noGrp="1"/>
          </p:cNvSpPr>
          <p:nvPr>
            <p:ph type="body" idx="1"/>
          </p:nvPr>
        </p:nvSpPr>
        <p:spPr>
          <a:xfrm>
            <a:off x="2193925" y="7680325"/>
            <a:ext cx="19675475" cy="2172493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 name="Shape 36"/>
          <p:cNvSpPr txBox="1">
            <a:spLocks noGrp="1"/>
          </p:cNvSpPr>
          <p:nvPr>
            <p:ph type="body" idx="2"/>
          </p:nvPr>
        </p:nvSpPr>
        <p:spPr>
          <a:xfrm>
            <a:off x="22021800" y="7680325"/>
            <a:ext cx="19675475" cy="2172493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3467100" y="21153437"/>
            <a:ext cx="37307839" cy="653732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body" idx="1"/>
          </p:nvPr>
        </p:nvSpPr>
        <p:spPr>
          <a:xfrm>
            <a:off x="3467100" y="13952537"/>
            <a:ext cx="37307839" cy="7200900"/>
          </a:xfrm>
          <a:prstGeom prst="rect">
            <a:avLst/>
          </a:prstGeom>
          <a:noFill/>
          <a:ln>
            <a:noFill/>
          </a:ln>
        </p:spPr>
        <p:txBody>
          <a:bodyPr lIns="91425" tIns="91425" rIns="91425" bIns="91425" anchor="b"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pic>
        <p:nvPicPr>
          <p:cNvPr id="9" name="Shape 9"/>
          <p:cNvPicPr preferRelativeResize="0"/>
          <p:nvPr/>
        </p:nvPicPr>
        <p:blipFill rotWithShape="1">
          <a:blip r:embed="rId13">
            <a:alphaModFix/>
          </a:blip>
          <a:srcRect/>
          <a:stretch/>
        </p:blipFill>
        <p:spPr>
          <a:xfrm>
            <a:off x="35814000" y="32385000"/>
            <a:ext cx="6759575" cy="212724"/>
          </a:xfrm>
          <a:prstGeom prst="rect">
            <a:avLst/>
          </a:prstGeom>
          <a:solidFill>
            <a:schemeClr val="lt1"/>
          </a:solid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png"/><Relationship Id="rId14" Type="http://schemas.openxmlformats.org/officeDocument/2006/relationships/image" Target="../media/image13.jp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50" Type="http://schemas.openxmlformats.org/officeDocument/2006/relationships/image" Target="../media/image49.png"/><Relationship Id="rId51" Type="http://schemas.openxmlformats.org/officeDocument/2006/relationships/image" Target="../media/image50.png"/><Relationship Id="rId52" Type="http://schemas.openxmlformats.org/officeDocument/2006/relationships/image" Target="../media/image51.png"/><Relationship Id="rId53" Type="http://schemas.openxmlformats.org/officeDocument/2006/relationships/image" Target="../media/image52.png"/><Relationship Id="rId54" Type="http://schemas.openxmlformats.org/officeDocument/2006/relationships/image" Target="../media/image53.png"/><Relationship Id="rId55" Type="http://schemas.openxmlformats.org/officeDocument/2006/relationships/image" Target="../media/image54.png"/><Relationship Id="rId56" Type="http://schemas.openxmlformats.org/officeDocument/2006/relationships/image" Target="../media/image55.png"/><Relationship Id="rId57" Type="http://schemas.openxmlformats.org/officeDocument/2006/relationships/image" Target="../media/image56.jpg"/><Relationship Id="rId58" Type="http://schemas.openxmlformats.org/officeDocument/2006/relationships/image" Target="../media/image57.jpg"/><Relationship Id="rId59" Type="http://schemas.openxmlformats.org/officeDocument/2006/relationships/image" Target="../media/image58.jpg"/><Relationship Id="rId40" Type="http://schemas.openxmlformats.org/officeDocument/2006/relationships/image" Target="../media/image39.png"/><Relationship Id="rId41" Type="http://schemas.openxmlformats.org/officeDocument/2006/relationships/image" Target="../media/image40.png"/><Relationship Id="rId42" Type="http://schemas.openxmlformats.org/officeDocument/2006/relationships/image" Target="../media/image41.png"/><Relationship Id="rId43" Type="http://schemas.openxmlformats.org/officeDocument/2006/relationships/image" Target="../media/image42.png"/><Relationship Id="rId44" Type="http://schemas.openxmlformats.org/officeDocument/2006/relationships/image" Target="../media/image43.png"/><Relationship Id="rId45" Type="http://schemas.openxmlformats.org/officeDocument/2006/relationships/image" Target="../media/image44.png"/><Relationship Id="rId46" Type="http://schemas.openxmlformats.org/officeDocument/2006/relationships/image" Target="../media/image45.png"/><Relationship Id="rId47" Type="http://schemas.openxmlformats.org/officeDocument/2006/relationships/image" Target="../media/image46.png"/><Relationship Id="rId48" Type="http://schemas.openxmlformats.org/officeDocument/2006/relationships/image" Target="../media/image47.png"/><Relationship Id="rId49" Type="http://schemas.openxmlformats.org/officeDocument/2006/relationships/image" Target="../media/image48.png"/><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30" Type="http://schemas.openxmlformats.org/officeDocument/2006/relationships/image" Target="../media/image29.png"/><Relationship Id="rId31" Type="http://schemas.openxmlformats.org/officeDocument/2006/relationships/image" Target="../media/image30.png"/><Relationship Id="rId32" Type="http://schemas.openxmlformats.org/officeDocument/2006/relationships/image" Target="../media/image31.png"/><Relationship Id="rId33" Type="http://schemas.openxmlformats.org/officeDocument/2006/relationships/image" Target="../media/image32.png"/><Relationship Id="rId34" Type="http://schemas.openxmlformats.org/officeDocument/2006/relationships/image" Target="../media/image33.png"/><Relationship Id="rId35" Type="http://schemas.openxmlformats.org/officeDocument/2006/relationships/image" Target="../media/image34.png"/><Relationship Id="rId36" Type="http://schemas.openxmlformats.org/officeDocument/2006/relationships/image" Target="../media/image35.png"/><Relationship Id="rId37" Type="http://schemas.openxmlformats.org/officeDocument/2006/relationships/image" Target="../media/image36.png"/><Relationship Id="rId38" Type="http://schemas.openxmlformats.org/officeDocument/2006/relationships/image" Target="../media/image37.png"/><Relationship Id="rId39" Type="http://schemas.openxmlformats.org/officeDocument/2006/relationships/image" Target="../media/image38.png"/><Relationship Id="rId20" Type="http://schemas.openxmlformats.org/officeDocument/2006/relationships/image" Target="../media/image19.jpg"/><Relationship Id="rId21" Type="http://schemas.openxmlformats.org/officeDocument/2006/relationships/image" Target="../media/image20.jpg"/><Relationship Id="rId22" Type="http://schemas.openxmlformats.org/officeDocument/2006/relationships/image" Target="../media/image21.png"/><Relationship Id="rId23" Type="http://schemas.openxmlformats.org/officeDocument/2006/relationships/image" Target="../media/image22.png"/><Relationship Id="rId24" Type="http://schemas.openxmlformats.org/officeDocument/2006/relationships/image" Target="../media/image23.png"/><Relationship Id="rId25" Type="http://schemas.openxmlformats.org/officeDocument/2006/relationships/image" Target="../media/image24.png"/><Relationship Id="rId26" Type="http://schemas.openxmlformats.org/officeDocument/2006/relationships/image" Target="../media/image25.png"/><Relationship Id="rId27" Type="http://schemas.openxmlformats.org/officeDocument/2006/relationships/image" Target="../media/image26.png"/><Relationship Id="rId28" Type="http://schemas.openxmlformats.org/officeDocument/2006/relationships/image" Target="../media/image27.png"/><Relationship Id="rId29" Type="http://schemas.openxmlformats.org/officeDocument/2006/relationships/image" Target="../media/image28.png"/><Relationship Id="rId60" Type="http://schemas.openxmlformats.org/officeDocument/2006/relationships/image" Target="../media/image59.jp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03064"/>
            </a:gs>
            <a:gs pos="50000">
              <a:srgbClr val="EAEAEA"/>
            </a:gs>
            <a:gs pos="100000">
              <a:srgbClr val="003064"/>
            </a:gs>
          </a:gsLst>
          <a:lin ang="5400000" scaled="0"/>
        </a:gradFill>
        <a:effectLst/>
      </p:bgPr>
    </p:bg>
    <p:spTree>
      <p:nvGrpSpPr>
        <p:cNvPr id="1" name="Shape 46"/>
        <p:cNvGrpSpPr/>
        <p:nvPr/>
      </p:nvGrpSpPr>
      <p:grpSpPr>
        <a:xfrm>
          <a:off x="0" y="0"/>
          <a:ext cx="0" cy="0"/>
          <a:chOff x="0" y="0"/>
          <a:chExt cx="0" cy="0"/>
        </a:xfrm>
      </p:grpSpPr>
      <p:sp>
        <p:nvSpPr>
          <p:cNvPr id="47" name="Shape 47"/>
          <p:cNvSpPr/>
          <p:nvPr/>
        </p:nvSpPr>
        <p:spPr>
          <a:xfrm>
            <a:off x="11455400" y="17394237"/>
            <a:ext cx="24198263" cy="15063786"/>
          </a:xfrm>
          <a:prstGeom prst="roundRect">
            <a:avLst>
              <a:gd name="adj" fmla="val 1512"/>
            </a:avLst>
          </a:prstGeom>
          <a:solidFill>
            <a:schemeClr val="lt1"/>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48" name="Shape 48"/>
          <p:cNvSpPr/>
          <p:nvPr/>
        </p:nvSpPr>
        <p:spPr>
          <a:xfrm>
            <a:off x="23496587" y="5656262"/>
            <a:ext cx="12152312" cy="11634786"/>
          </a:xfrm>
          <a:prstGeom prst="roundRect">
            <a:avLst>
              <a:gd name="adj" fmla="val 1512"/>
            </a:avLst>
          </a:prstGeom>
          <a:solidFill>
            <a:schemeClr val="lt1"/>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49" name="Shape 49"/>
          <p:cNvSpPr/>
          <p:nvPr/>
        </p:nvSpPr>
        <p:spPr>
          <a:xfrm>
            <a:off x="328612" y="16740187"/>
            <a:ext cx="10887074" cy="15740062"/>
          </a:xfrm>
          <a:prstGeom prst="roundRect">
            <a:avLst>
              <a:gd name="adj" fmla="val 1512"/>
            </a:avLst>
          </a:prstGeom>
          <a:solidFill>
            <a:schemeClr val="lt1"/>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50" name="Shape 50"/>
          <p:cNvSpPr/>
          <p:nvPr/>
        </p:nvSpPr>
        <p:spPr>
          <a:xfrm>
            <a:off x="35844162" y="5630862"/>
            <a:ext cx="7869237" cy="16843375"/>
          </a:xfrm>
          <a:prstGeom prst="roundRect">
            <a:avLst>
              <a:gd name="adj" fmla="val 1512"/>
            </a:avLst>
          </a:prstGeom>
          <a:solidFill>
            <a:schemeClr val="lt1"/>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51" name="Shape 51"/>
          <p:cNvSpPr/>
          <p:nvPr/>
        </p:nvSpPr>
        <p:spPr>
          <a:xfrm>
            <a:off x="307975" y="5630862"/>
            <a:ext cx="10890249" cy="10917237"/>
          </a:xfrm>
          <a:prstGeom prst="roundRect">
            <a:avLst>
              <a:gd name="adj" fmla="val 1512"/>
            </a:avLst>
          </a:prstGeom>
          <a:solidFill>
            <a:schemeClr val="lt1"/>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52" name="Shape 52"/>
          <p:cNvSpPr/>
          <p:nvPr/>
        </p:nvSpPr>
        <p:spPr>
          <a:xfrm>
            <a:off x="377825" y="274637"/>
            <a:ext cx="43319701" cy="5257799"/>
          </a:xfrm>
          <a:prstGeom prst="roundRect">
            <a:avLst>
              <a:gd name="adj" fmla="val 2348"/>
            </a:avLst>
          </a:prstGeom>
          <a:gradFill>
            <a:gsLst>
              <a:gs pos="0">
                <a:srgbClr val="A7C4FF"/>
              </a:gs>
              <a:gs pos="100000">
                <a:schemeClr val="lt1"/>
              </a:gs>
            </a:gsLst>
            <a:lin ang="5400000" scaled="0"/>
          </a:gra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pic>
        <p:nvPicPr>
          <p:cNvPr id="53" name="Shape 53"/>
          <p:cNvPicPr preferRelativeResize="0"/>
          <p:nvPr/>
        </p:nvPicPr>
        <p:blipFill rotWithShape="1">
          <a:blip r:embed="rId3">
            <a:alphaModFix/>
          </a:blip>
          <a:srcRect b="39624"/>
          <a:stretch/>
        </p:blipFill>
        <p:spPr>
          <a:xfrm>
            <a:off x="33656587" y="2735261"/>
            <a:ext cx="9099550" cy="1301749"/>
          </a:xfrm>
          <a:prstGeom prst="rect">
            <a:avLst/>
          </a:prstGeom>
          <a:noFill/>
          <a:ln>
            <a:noFill/>
          </a:ln>
        </p:spPr>
      </p:pic>
      <p:sp>
        <p:nvSpPr>
          <p:cNvPr id="54" name="Shape 54"/>
          <p:cNvSpPr txBox="1"/>
          <p:nvPr/>
        </p:nvSpPr>
        <p:spPr>
          <a:xfrm>
            <a:off x="33615312" y="25269825"/>
            <a:ext cx="184149" cy="141604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55" name="Shape 55"/>
          <p:cNvSpPr txBox="1"/>
          <p:nvPr/>
        </p:nvSpPr>
        <p:spPr>
          <a:xfrm>
            <a:off x="34104262" y="24628475"/>
            <a:ext cx="184149" cy="12779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56" name="Shape 56"/>
          <p:cNvSpPr/>
          <p:nvPr/>
        </p:nvSpPr>
        <p:spPr>
          <a:xfrm>
            <a:off x="11452225" y="5624512"/>
            <a:ext cx="11826875" cy="11655424"/>
          </a:xfrm>
          <a:prstGeom prst="roundRect">
            <a:avLst>
              <a:gd name="adj" fmla="val 1512"/>
            </a:avLst>
          </a:prstGeom>
          <a:solidFill>
            <a:schemeClr val="lt1"/>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57" name="Shape 57"/>
          <p:cNvSpPr txBox="1"/>
          <p:nvPr/>
        </p:nvSpPr>
        <p:spPr>
          <a:xfrm>
            <a:off x="11325225" y="28481337"/>
            <a:ext cx="184149" cy="140334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58" name="Shape 58"/>
          <p:cNvSpPr txBox="1"/>
          <p:nvPr/>
        </p:nvSpPr>
        <p:spPr>
          <a:xfrm>
            <a:off x="32118300" y="20612100"/>
            <a:ext cx="184149" cy="275431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59" name="Shape 59"/>
          <p:cNvSpPr txBox="1"/>
          <p:nvPr/>
        </p:nvSpPr>
        <p:spPr>
          <a:xfrm>
            <a:off x="32845375" y="4210050"/>
            <a:ext cx="10579100" cy="187801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Helvetica Neue"/>
              <a:buNone/>
            </a:pPr>
            <a:r>
              <a:rPr lang="en-US" sz="3200" b="1" i="1" u="none" strike="noStrike" cap="none" baseline="0">
                <a:solidFill>
                  <a:schemeClr val="dk1"/>
                </a:solidFill>
                <a:latin typeface="Helvetica Neue"/>
                <a:ea typeface="Helvetica Neue"/>
                <a:cs typeface="Helvetica Neue"/>
                <a:sym typeface="Helvetica Neue"/>
              </a:rPr>
              <a:t>Department of Developmental and Molecular Biology</a:t>
            </a:r>
          </a:p>
          <a:p>
            <a:pPr marL="0" marR="0" lvl="0" indent="0" algn="ctr" rtl="0">
              <a:lnSpc>
                <a:spcPct val="100000"/>
              </a:lnSpc>
              <a:spcBef>
                <a:spcPts val="1200"/>
              </a:spcBef>
              <a:spcAft>
                <a:spcPts val="0"/>
              </a:spcAft>
              <a:buClr>
                <a:schemeClr val="dk1"/>
              </a:buClr>
              <a:buSzPct val="25000"/>
              <a:buFont typeface="Helvetica Neue"/>
              <a:buNone/>
            </a:pPr>
            <a:r>
              <a:rPr lang="en-US" sz="3200" b="1" i="1" u="none" strike="noStrike" cap="none" baseline="0">
                <a:solidFill>
                  <a:schemeClr val="dk1"/>
                </a:solidFill>
                <a:latin typeface="Helvetica Neue"/>
                <a:ea typeface="Helvetica Neue"/>
                <a:cs typeface="Helvetica Neue"/>
                <a:sym typeface="Helvetica Neue"/>
              </a:rPr>
              <a:t>Albert Einstein College of Medicine, Bronx, NY, USA </a:t>
            </a:r>
          </a:p>
          <a:p>
            <a:pPr marL="0" marR="0" lvl="0" indent="0" algn="l" rtl="0">
              <a:lnSpc>
                <a:spcPct val="100000"/>
              </a:lnSpc>
              <a:spcBef>
                <a:spcPts val="1200"/>
              </a:spcBef>
              <a:spcAft>
                <a:spcPts val="0"/>
              </a:spcAft>
              <a:buNone/>
            </a:pPr>
            <a:endParaRPr sz="3200" b="1" i="1" u="none" strike="noStrike" cap="none" baseline="0">
              <a:solidFill>
                <a:schemeClr val="dk1"/>
              </a:solidFill>
              <a:latin typeface="Helvetica Neue"/>
              <a:ea typeface="Helvetica Neue"/>
              <a:cs typeface="Helvetica Neue"/>
              <a:sym typeface="Helvetica Neue"/>
            </a:endParaRPr>
          </a:p>
        </p:txBody>
      </p:sp>
      <p:pic>
        <p:nvPicPr>
          <p:cNvPr id="60" name="Shape 60"/>
          <p:cNvPicPr preferRelativeResize="0"/>
          <p:nvPr/>
        </p:nvPicPr>
        <p:blipFill rotWithShape="1">
          <a:blip r:embed="rId4">
            <a:alphaModFix/>
          </a:blip>
          <a:srcRect l="4127" t="23120" r="12187" b="36213"/>
          <a:stretch/>
        </p:blipFill>
        <p:spPr>
          <a:xfrm>
            <a:off x="1012825" y="2759075"/>
            <a:ext cx="4451350" cy="1620836"/>
          </a:xfrm>
          <a:prstGeom prst="rect">
            <a:avLst/>
          </a:prstGeom>
          <a:noFill/>
          <a:ln>
            <a:noFill/>
          </a:ln>
        </p:spPr>
      </p:pic>
      <p:sp>
        <p:nvSpPr>
          <p:cNvPr id="61" name="Shape 61"/>
          <p:cNvSpPr txBox="1"/>
          <p:nvPr/>
        </p:nvSpPr>
        <p:spPr>
          <a:xfrm>
            <a:off x="682625" y="6737350"/>
            <a:ext cx="10131425" cy="9896475"/>
          </a:xfrm>
          <a:prstGeom prst="rect">
            <a:avLst/>
          </a:prstGeom>
          <a:noFill/>
          <a:ln>
            <a:noFill/>
          </a:ln>
        </p:spPr>
        <p:txBody>
          <a:bodyPr lIns="228575" tIns="228575" rIns="228575" bIns="228575" anchor="t" anchorCtr="0">
            <a:noAutofit/>
          </a:bodyPr>
          <a:lstStyle/>
          <a:p>
            <a:pPr marL="0" marR="0" lvl="0" indent="0" algn="just" rtl="0">
              <a:lnSpc>
                <a:spcPct val="100000"/>
              </a:lnSpc>
              <a:spcBef>
                <a:spcPts val="0"/>
              </a:spcBef>
              <a:spcAft>
                <a:spcPts val="0"/>
              </a:spcAft>
              <a:buClr>
                <a:schemeClr val="dk1"/>
              </a:buClr>
              <a:buSzPct val="25000"/>
              <a:buFont typeface="Arial"/>
              <a:buNone/>
            </a:pPr>
            <a:r>
              <a:rPr lang="en-US" sz="2400" b="0" i="0" u="none" strike="noStrike" cap="none" baseline="0">
                <a:solidFill>
                  <a:schemeClr val="dk1"/>
                </a:solidFill>
                <a:latin typeface="Arial"/>
                <a:ea typeface="Arial"/>
                <a:cs typeface="Arial"/>
                <a:sym typeface="Arial"/>
              </a:rPr>
              <a:t>A key event in vertebrate embryonic development is axis specification to form the basic body plan. The first axis, the animal vegetal (AV) axis, is specified during oogenesis. In zebrafish, the first marker of the AV axis is a vegetally localized aggregate of organelles including ER, golgi and mitochondria called the Balbiani Body. Germ plasm is sequestered to the Balbiani body in organisms that specify the germline via inheritance of maternal RNAs. In zebrafish embryos, the germ plasm segregates again to the prospective primordial germ cells (PGCs) during the first mitotic divisions. </a:t>
            </a:r>
            <a:r>
              <a:rPr lang="en-US" sz="2400" b="0" i="1" u="none" strike="noStrike" cap="none" baseline="0">
                <a:solidFill>
                  <a:schemeClr val="dk1"/>
                </a:solidFill>
                <a:latin typeface="Arial"/>
                <a:ea typeface="Arial"/>
                <a:cs typeface="Arial"/>
                <a:sym typeface="Arial"/>
              </a:rPr>
              <a:t>bucky ball  (buc)</a:t>
            </a:r>
            <a:r>
              <a:rPr lang="en-US" sz="2400" b="0" i="0" u="none" strike="noStrike" cap="none" baseline="0">
                <a:solidFill>
                  <a:schemeClr val="dk1"/>
                </a:solidFill>
                <a:latin typeface="Arial"/>
                <a:ea typeface="Arial"/>
                <a:cs typeface="Arial"/>
                <a:sym typeface="Arial"/>
              </a:rPr>
              <a:t> is the only known gene whose function is required to establish polarity, specify the first axis, and set aside the germline through an unknown mechanism and pathway. We identified RNA binding protein with multiple splicing 2 (Rbpms2) as a Buc binding partner. Rbpms2 is implicated in binding RNAs that encode proteins involved in regulating germ line development. Rbpms2 has an RNA recognition motif and lacks other structurally recognizable domains. </a:t>
            </a:r>
          </a:p>
          <a:p>
            <a:pPr marL="0" marR="0" lvl="0" indent="0" algn="just" rtl="0">
              <a:lnSpc>
                <a:spcPct val="100000"/>
              </a:lnSpc>
              <a:spcBef>
                <a:spcPts val="1480"/>
              </a:spcBef>
              <a:spcAft>
                <a:spcPts val="1000"/>
              </a:spcAft>
              <a:buClr>
                <a:schemeClr val="dk1"/>
              </a:buClr>
              <a:buSzPct val="25000"/>
              <a:buFont typeface="Arial"/>
              <a:buNone/>
            </a:pPr>
            <a:r>
              <a:rPr lang="en-US" sz="2400" b="0" i="0" u="none" strike="noStrike" cap="none" baseline="0">
                <a:solidFill>
                  <a:schemeClr val="dk1"/>
                </a:solidFill>
                <a:latin typeface="Arial"/>
                <a:ea typeface="Arial"/>
                <a:cs typeface="Arial"/>
                <a:sym typeface="Arial"/>
              </a:rPr>
              <a:t>To investigate the spatial and temporal distribution of Rbpms2 protein we generated a GFP-Rbpms2 fusion protein.  In transient expression assays, we microinjected mRNA encoding GFP-Rbpms2 and found that the fusion protein becomes restricted to the PGCs.  While the 3’UTR plays a prominent role in regulating localization and translation of mRNAs, our </a:t>
            </a:r>
            <a:r>
              <a:rPr lang="en-US" sz="2400" b="0" i="1" u="none" strike="noStrike" cap="none" baseline="0">
                <a:solidFill>
                  <a:schemeClr val="dk1"/>
                </a:solidFill>
                <a:latin typeface="Arial"/>
                <a:ea typeface="Arial"/>
                <a:cs typeface="Arial"/>
                <a:sym typeface="Arial"/>
              </a:rPr>
              <a:t>gfp-rbpms2</a:t>
            </a:r>
            <a:r>
              <a:rPr lang="en-US" sz="2400" b="0" i="0" u="none" strike="noStrike" cap="none" baseline="0">
                <a:solidFill>
                  <a:schemeClr val="dk1"/>
                </a:solidFill>
                <a:latin typeface="Arial"/>
                <a:ea typeface="Arial"/>
                <a:cs typeface="Arial"/>
                <a:sym typeface="Arial"/>
              </a:rPr>
              <a:t> construct lacks the 3’UTR; therefore, it must accumulate in PGCs through a different mechanism. Here we used a structure-function approach to identify regions of Rbpms2 protein necessary and sufficient for PGC localization in  zebrafish. </a:t>
            </a:r>
          </a:p>
        </p:txBody>
      </p:sp>
      <p:sp>
        <p:nvSpPr>
          <p:cNvPr id="62" name="Shape 62"/>
          <p:cNvSpPr txBox="1"/>
          <p:nvPr/>
        </p:nvSpPr>
        <p:spPr>
          <a:xfrm>
            <a:off x="16044862" y="12723811"/>
            <a:ext cx="1376361" cy="27622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Helvetica Neue"/>
              <a:buNone/>
            </a:pPr>
            <a:r>
              <a:rPr lang="en-US" sz="1200" b="0" i="1" u="none" strike="noStrike" cap="none" baseline="0">
                <a:solidFill>
                  <a:srgbClr val="FFFFFF"/>
                </a:solidFill>
                <a:latin typeface="Helvetica Neue"/>
                <a:ea typeface="Helvetica Neue"/>
                <a:cs typeface="Helvetica Neue"/>
                <a:sym typeface="Helvetica Neue"/>
              </a:rPr>
              <a:t>buc</a:t>
            </a:r>
          </a:p>
        </p:txBody>
      </p:sp>
      <p:sp>
        <p:nvSpPr>
          <p:cNvPr id="63" name="Shape 63"/>
          <p:cNvSpPr txBox="1"/>
          <p:nvPr/>
        </p:nvSpPr>
        <p:spPr>
          <a:xfrm>
            <a:off x="16590962" y="11288711"/>
            <a:ext cx="344486" cy="33813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1600" b="0" i="0" u="none" strike="noStrike" cap="none" baseline="0">
                <a:solidFill>
                  <a:srgbClr val="FFFFFF"/>
                </a:solidFill>
                <a:latin typeface="Arial"/>
                <a:ea typeface="Arial"/>
                <a:cs typeface="Arial"/>
                <a:sym typeface="Arial"/>
              </a:rPr>
              <a:t>C</a:t>
            </a:r>
          </a:p>
        </p:txBody>
      </p:sp>
      <p:sp>
        <p:nvSpPr>
          <p:cNvPr id="64" name="Shape 64"/>
          <p:cNvSpPr txBox="1"/>
          <p:nvPr/>
        </p:nvSpPr>
        <p:spPr>
          <a:xfrm>
            <a:off x="14476412" y="11288711"/>
            <a:ext cx="344486" cy="33813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1600" b="0" i="0" u="none" strike="noStrike" cap="none" baseline="0">
                <a:solidFill>
                  <a:srgbClr val="FFFFFF"/>
                </a:solidFill>
                <a:latin typeface="Arial"/>
                <a:ea typeface="Arial"/>
                <a:cs typeface="Arial"/>
                <a:sym typeface="Arial"/>
              </a:rPr>
              <a:t>B</a:t>
            </a:r>
          </a:p>
        </p:txBody>
      </p:sp>
      <p:grpSp>
        <p:nvGrpSpPr>
          <p:cNvPr id="65" name="Shape 65"/>
          <p:cNvGrpSpPr/>
          <p:nvPr/>
        </p:nvGrpSpPr>
        <p:grpSpPr>
          <a:xfrm>
            <a:off x="11474449" y="10432838"/>
            <a:ext cx="7764461" cy="3740359"/>
            <a:chOff x="0" y="0"/>
            <a:chExt cx="2147483647" cy="2147483647"/>
          </a:xfrm>
        </p:grpSpPr>
        <p:grpSp>
          <p:nvGrpSpPr>
            <p:cNvPr id="66" name="Shape 66"/>
            <p:cNvGrpSpPr/>
            <p:nvPr/>
          </p:nvGrpSpPr>
          <p:grpSpPr>
            <a:xfrm>
              <a:off x="32535065" y="0"/>
              <a:ext cx="2114948581" cy="1917775769"/>
              <a:chOff x="0" y="0"/>
              <a:chExt cx="2147483647" cy="2147483647"/>
            </a:xfrm>
          </p:grpSpPr>
          <p:grpSp>
            <p:nvGrpSpPr>
              <p:cNvPr id="67" name="Shape 67"/>
              <p:cNvGrpSpPr/>
              <p:nvPr/>
            </p:nvGrpSpPr>
            <p:grpSpPr>
              <a:xfrm>
                <a:off x="0" y="0"/>
                <a:ext cx="1877093318" cy="1673186484"/>
                <a:chOff x="22034500" y="20838583"/>
                <a:chExt cx="6683374" cy="2089678"/>
              </a:xfrm>
            </p:grpSpPr>
            <p:grpSp>
              <p:nvGrpSpPr>
                <p:cNvPr id="68" name="Shape 68"/>
                <p:cNvGrpSpPr/>
                <p:nvPr/>
              </p:nvGrpSpPr>
              <p:grpSpPr>
                <a:xfrm>
                  <a:off x="22034500" y="20838583"/>
                  <a:ext cx="4298087" cy="2089678"/>
                  <a:chOff x="22034500" y="20838583"/>
                  <a:chExt cx="4298087" cy="2089678"/>
                </a:xfrm>
              </p:grpSpPr>
              <p:pic>
                <p:nvPicPr>
                  <p:cNvPr id="69" name="Shape 69"/>
                  <p:cNvPicPr preferRelativeResize="0"/>
                  <p:nvPr/>
                </p:nvPicPr>
                <p:blipFill rotWithShape="1">
                  <a:blip r:embed="rId5">
                    <a:alphaModFix/>
                  </a:blip>
                  <a:srcRect l="20738" t="32762" r="57036" b="46667"/>
                  <a:stretch/>
                </p:blipFill>
                <p:spPr>
                  <a:xfrm>
                    <a:off x="25341262" y="21883687"/>
                    <a:ext cx="989012" cy="685799"/>
                  </a:xfrm>
                  <a:prstGeom prst="rect">
                    <a:avLst/>
                  </a:prstGeom>
                  <a:noFill/>
                  <a:ln>
                    <a:noFill/>
                  </a:ln>
                </p:spPr>
              </p:pic>
              <p:sp>
                <p:nvSpPr>
                  <p:cNvPr id="70" name="Shape 70"/>
                  <p:cNvSpPr txBox="1"/>
                  <p:nvPr/>
                </p:nvSpPr>
                <p:spPr>
                  <a:xfrm>
                    <a:off x="22047200" y="21774150"/>
                    <a:ext cx="3559175" cy="369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400" b="0" i="0" u="none" strike="noStrike" cap="none" baseline="0">
                        <a:solidFill>
                          <a:schemeClr val="dk1"/>
                        </a:solidFill>
                        <a:latin typeface="Arial"/>
                        <a:ea typeface="Arial"/>
                        <a:cs typeface="Arial"/>
                        <a:sym typeface="Arial"/>
                      </a:rPr>
                      <a:t>Bait vector</a:t>
                    </a:r>
                  </a:p>
                </p:txBody>
              </p:sp>
              <p:sp>
                <p:nvSpPr>
                  <p:cNvPr id="71" name="Shape 71"/>
                  <p:cNvSpPr txBox="1"/>
                  <p:nvPr/>
                </p:nvSpPr>
                <p:spPr>
                  <a:xfrm>
                    <a:off x="22034500" y="22137687"/>
                    <a:ext cx="2493961" cy="3730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400" b="0" i="0" u="none" strike="noStrike" cap="none" baseline="0">
                        <a:solidFill>
                          <a:schemeClr val="dk1"/>
                        </a:solidFill>
                        <a:latin typeface="Arial"/>
                        <a:ea typeface="Arial"/>
                        <a:cs typeface="Arial"/>
                        <a:sym typeface="Arial"/>
                      </a:rPr>
                      <a:t>Hermes/Rbpms2</a:t>
                    </a:r>
                  </a:p>
                </p:txBody>
              </p:sp>
              <p:sp>
                <p:nvSpPr>
                  <p:cNvPr id="72" name="Shape 72"/>
                  <p:cNvSpPr txBox="1"/>
                  <p:nvPr/>
                </p:nvSpPr>
                <p:spPr>
                  <a:xfrm>
                    <a:off x="22047200" y="22555200"/>
                    <a:ext cx="1098550" cy="3730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400" b="0" i="0" u="none" strike="noStrike" cap="none" baseline="0">
                        <a:solidFill>
                          <a:schemeClr val="dk1"/>
                        </a:solidFill>
                        <a:latin typeface="Arial"/>
                        <a:ea typeface="Arial"/>
                        <a:cs typeface="Arial"/>
                        <a:sym typeface="Arial"/>
                      </a:rPr>
                      <a:t>control</a:t>
                    </a:r>
                  </a:p>
                </p:txBody>
              </p:sp>
              <p:sp>
                <p:nvSpPr>
                  <p:cNvPr id="73" name="Shape 73"/>
                  <p:cNvSpPr txBox="1"/>
                  <p:nvPr/>
                </p:nvSpPr>
                <p:spPr>
                  <a:xfrm rot="-5160000">
                    <a:off x="25594468" y="21182805"/>
                    <a:ext cx="1035050" cy="369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0" i="0" u="none" strike="noStrike" cap="none" baseline="0">
                        <a:solidFill>
                          <a:schemeClr val="dk1"/>
                        </a:solidFill>
                        <a:latin typeface="Arial"/>
                        <a:ea typeface="Arial"/>
                        <a:cs typeface="Arial"/>
                        <a:sym typeface="Arial"/>
                      </a:rPr>
                      <a:t>buc-fl</a:t>
                    </a:r>
                  </a:p>
                </p:txBody>
              </p:sp>
              <p:cxnSp>
                <p:nvCxnSpPr>
                  <p:cNvPr id="74" name="Shape 74"/>
                  <p:cNvCxnSpPr/>
                  <p:nvPr/>
                </p:nvCxnSpPr>
                <p:spPr>
                  <a:xfrm>
                    <a:off x="25987375" y="21726525"/>
                    <a:ext cx="0" cy="873125"/>
                  </a:xfrm>
                  <a:prstGeom prst="straightConnector1">
                    <a:avLst/>
                  </a:prstGeom>
                  <a:noFill/>
                  <a:ln w="9525" cap="rnd">
                    <a:solidFill>
                      <a:schemeClr val="dk1"/>
                    </a:solidFill>
                    <a:prstDash val="solid"/>
                    <a:miter/>
                    <a:headEnd type="none" w="med" len="med"/>
                    <a:tailEnd type="none" w="med" len="med"/>
                  </a:ln>
                </p:spPr>
              </p:cxnSp>
              <p:cxnSp>
                <p:nvCxnSpPr>
                  <p:cNvPr id="75" name="Shape 75"/>
                  <p:cNvCxnSpPr/>
                  <p:nvPr/>
                </p:nvCxnSpPr>
                <p:spPr>
                  <a:xfrm flipH="1">
                    <a:off x="25606374" y="21675725"/>
                    <a:ext cx="63500" cy="923924"/>
                  </a:xfrm>
                  <a:prstGeom prst="straightConnector1">
                    <a:avLst/>
                  </a:prstGeom>
                  <a:noFill/>
                  <a:ln w="9525" cap="rnd">
                    <a:solidFill>
                      <a:schemeClr val="dk1"/>
                    </a:solidFill>
                    <a:prstDash val="solid"/>
                    <a:miter/>
                    <a:headEnd type="none" w="med" len="med"/>
                    <a:tailEnd type="none" w="med" len="med"/>
                  </a:ln>
                </p:spPr>
              </p:cxnSp>
              <p:sp>
                <p:nvSpPr>
                  <p:cNvPr id="76" name="Shape 76"/>
                  <p:cNvSpPr txBox="1"/>
                  <p:nvPr/>
                </p:nvSpPr>
                <p:spPr>
                  <a:xfrm rot="-5100000">
                    <a:off x="25457942" y="21384417"/>
                    <a:ext cx="628650" cy="36671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0" i="0" u="none" strike="noStrike" cap="none" baseline="0">
                        <a:solidFill>
                          <a:schemeClr val="dk1"/>
                        </a:solidFill>
                        <a:latin typeface="Arial"/>
                        <a:ea typeface="Arial"/>
                        <a:cs typeface="Arial"/>
                        <a:sym typeface="Arial"/>
                      </a:rPr>
                      <a:t>prey</a:t>
                    </a:r>
                  </a:p>
                </p:txBody>
              </p:sp>
              <p:sp>
                <p:nvSpPr>
                  <p:cNvPr id="77" name="Shape 77"/>
                  <p:cNvSpPr txBox="1"/>
                  <p:nvPr/>
                </p:nvSpPr>
                <p:spPr>
                  <a:xfrm rot="-4380000">
                    <a:off x="25383330" y="21489193"/>
                    <a:ext cx="260350" cy="36671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0" i="0" u="none" strike="noStrike" cap="none" baseline="0">
                        <a:solidFill>
                          <a:schemeClr val="dk1"/>
                        </a:solidFill>
                        <a:latin typeface="Arial"/>
                        <a:ea typeface="Arial"/>
                        <a:cs typeface="Arial"/>
                        <a:sym typeface="Arial"/>
                      </a:rPr>
                      <a:t>-</a:t>
                    </a:r>
                  </a:p>
                </p:txBody>
              </p:sp>
            </p:grpSp>
            <p:grpSp>
              <p:nvGrpSpPr>
                <p:cNvPr id="78" name="Shape 78"/>
                <p:cNvGrpSpPr/>
                <p:nvPr/>
              </p:nvGrpSpPr>
              <p:grpSpPr>
                <a:xfrm>
                  <a:off x="27446403" y="20846898"/>
                  <a:ext cx="1183329" cy="1762275"/>
                  <a:chOff x="27446403" y="20846898"/>
                  <a:chExt cx="1183329" cy="1762275"/>
                </a:xfrm>
              </p:grpSpPr>
              <p:pic>
                <p:nvPicPr>
                  <p:cNvPr id="79" name="Shape 79"/>
                  <p:cNvPicPr preferRelativeResize="0"/>
                  <p:nvPr/>
                </p:nvPicPr>
                <p:blipFill rotWithShape="1">
                  <a:blip r:embed="rId6">
                    <a:alphaModFix/>
                  </a:blip>
                  <a:srcRect l="19476" t="33143" r="58792" b="44999"/>
                  <a:stretch/>
                </p:blipFill>
                <p:spPr>
                  <a:xfrm>
                    <a:off x="27484387" y="21870987"/>
                    <a:ext cx="966787" cy="728661"/>
                  </a:xfrm>
                  <a:prstGeom prst="rect">
                    <a:avLst/>
                  </a:prstGeom>
                  <a:noFill/>
                  <a:ln>
                    <a:noFill/>
                  </a:ln>
                </p:spPr>
              </p:pic>
              <p:sp>
                <p:nvSpPr>
                  <p:cNvPr id="80" name="Shape 80"/>
                  <p:cNvSpPr txBox="1"/>
                  <p:nvPr/>
                </p:nvSpPr>
                <p:spPr>
                  <a:xfrm rot="-4980000">
                    <a:off x="27866975" y="21189949"/>
                    <a:ext cx="1025524" cy="37782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0" i="0" u="none" strike="noStrike" cap="none" baseline="0">
                        <a:solidFill>
                          <a:schemeClr val="dk1"/>
                        </a:solidFill>
                        <a:latin typeface="Arial"/>
                        <a:ea typeface="Arial"/>
                        <a:cs typeface="Arial"/>
                        <a:sym typeface="Arial"/>
                      </a:rPr>
                      <a:t>buc-fl</a:t>
                    </a:r>
                  </a:p>
                </p:txBody>
              </p:sp>
              <p:cxnSp>
                <p:nvCxnSpPr>
                  <p:cNvPr id="81" name="Shape 81"/>
                  <p:cNvCxnSpPr/>
                  <p:nvPr/>
                </p:nvCxnSpPr>
                <p:spPr>
                  <a:xfrm flipH="1">
                    <a:off x="28032074" y="21750337"/>
                    <a:ext cx="63500" cy="858836"/>
                  </a:xfrm>
                  <a:prstGeom prst="straightConnector1">
                    <a:avLst/>
                  </a:prstGeom>
                  <a:noFill/>
                  <a:ln w="9525" cap="rnd">
                    <a:solidFill>
                      <a:schemeClr val="dk1"/>
                    </a:solidFill>
                    <a:prstDash val="solid"/>
                    <a:miter/>
                    <a:headEnd type="none" w="med" len="med"/>
                    <a:tailEnd type="none" w="med" len="med"/>
                  </a:ln>
                </p:spPr>
              </p:cxnSp>
              <p:cxnSp>
                <p:nvCxnSpPr>
                  <p:cNvPr id="82" name="Shape 82"/>
                  <p:cNvCxnSpPr/>
                  <p:nvPr/>
                </p:nvCxnSpPr>
                <p:spPr>
                  <a:xfrm flipH="1">
                    <a:off x="27739974" y="21690012"/>
                    <a:ext cx="63500" cy="909637"/>
                  </a:xfrm>
                  <a:prstGeom prst="straightConnector1">
                    <a:avLst/>
                  </a:prstGeom>
                  <a:noFill/>
                  <a:ln w="9525" cap="rnd">
                    <a:solidFill>
                      <a:schemeClr val="dk1"/>
                    </a:solidFill>
                    <a:prstDash val="solid"/>
                    <a:miter/>
                    <a:headEnd type="none" w="med" len="med"/>
                    <a:tailEnd type="none" w="med" len="med"/>
                  </a:ln>
                </p:spPr>
              </p:cxnSp>
              <p:sp>
                <p:nvSpPr>
                  <p:cNvPr id="83" name="Shape 83"/>
                  <p:cNvSpPr txBox="1"/>
                  <p:nvPr/>
                </p:nvSpPr>
                <p:spPr>
                  <a:xfrm rot="-4380000">
                    <a:off x="27699493" y="21398705"/>
                    <a:ext cx="628649" cy="36671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0" i="0" u="none" strike="noStrike" cap="none" baseline="0">
                        <a:solidFill>
                          <a:schemeClr val="dk1"/>
                        </a:solidFill>
                        <a:latin typeface="Arial"/>
                        <a:ea typeface="Arial"/>
                        <a:cs typeface="Arial"/>
                        <a:sym typeface="Arial"/>
                      </a:rPr>
                      <a:t>prey</a:t>
                    </a:r>
                  </a:p>
                </p:txBody>
              </p:sp>
              <p:sp>
                <p:nvSpPr>
                  <p:cNvPr id="84" name="Shape 84"/>
                  <p:cNvSpPr txBox="1"/>
                  <p:nvPr/>
                </p:nvSpPr>
                <p:spPr>
                  <a:xfrm rot="-4380000">
                    <a:off x="27529631" y="21503480"/>
                    <a:ext cx="260350" cy="36671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0" i="0" u="none" strike="noStrike" cap="none" baseline="0">
                        <a:solidFill>
                          <a:schemeClr val="dk1"/>
                        </a:solidFill>
                        <a:latin typeface="Arial"/>
                        <a:ea typeface="Arial"/>
                        <a:cs typeface="Arial"/>
                        <a:sym typeface="Arial"/>
                      </a:rPr>
                      <a:t>-</a:t>
                    </a:r>
                  </a:p>
                </p:txBody>
              </p:sp>
            </p:grpSp>
            <p:cxnSp>
              <p:nvCxnSpPr>
                <p:cNvPr id="85" name="Shape 85"/>
                <p:cNvCxnSpPr/>
                <p:nvPr/>
              </p:nvCxnSpPr>
              <p:spPr>
                <a:xfrm>
                  <a:off x="22051962" y="22213887"/>
                  <a:ext cx="6665911" cy="0"/>
                </a:xfrm>
                <a:prstGeom prst="straightConnector1">
                  <a:avLst/>
                </a:prstGeom>
                <a:noFill/>
                <a:ln w="25400" cap="rnd">
                  <a:solidFill>
                    <a:schemeClr val="dk1"/>
                  </a:solidFill>
                  <a:prstDash val="solid"/>
                  <a:miter/>
                  <a:headEnd type="none" w="med" len="med"/>
                  <a:tailEnd type="none" w="med" len="med"/>
                </a:ln>
              </p:spPr>
            </p:cxnSp>
          </p:grpSp>
          <p:cxnSp>
            <p:nvCxnSpPr>
              <p:cNvPr id="86" name="Shape 86"/>
              <p:cNvCxnSpPr/>
              <p:nvPr/>
            </p:nvCxnSpPr>
            <p:spPr>
              <a:xfrm>
                <a:off x="4901895" y="1387833969"/>
                <a:ext cx="1875674392" cy="23129529"/>
              </a:xfrm>
              <a:prstGeom prst="straightConnector1">
                <a:avLst/>
              </a:prstGeom>
              <a:noFill/>
              <a:ln w="25400" cap="rnd">
                <a:solidFill>
                  <a:schemeClr val="dk1"/>
                </a:solidFill>
                <a:prstDash val="solid"/>
                <a:miter/>
                <a:headEnd type="none" w="med" len="med"/>
                <a:tailEnd type="none" w="med" len="med"/>
              </a:ln>
            </p:spPr>
          </p:cxnSp>
          <p:pic>
            <p:nvPicPr>
              <p:cNvPr id="87" name="Shape 87"/>
              <p:cNvPicPr preferRelativeResize="0"/>
              <p:nvPr/>
            </p:nvPicPr>
            <p:blipFill rotWithShape="1">
              <a:blip r:embed="rId5">
                <a:alphaModFix/>
              </a:blip>
              <a:srcRect l="37478" t="63447" r="39680" b="28395"/>
              <a:stretch/>
            </p:blipFill>
            <p:spPr>
              <a:xfrm>
                <a:off x="928735861" y="1452441545"/>
                <a:ext cx="285539180" cy="216188261"/>
              </a:xfrm>
              <a:prstGeom prst="rect">
                <a:avLst/>
              </a:prstGeom>
              <a:noFill/>
              <a:ln>
                <a:noFill/>
              </a:ln>
            </p:spPr>
          </p:pic>
          <p:pic>
            <p:nvPicPr>
              <p:cNvPr id="88" name="Shape 88"/>
              <p:cNvPicPr preferRelativeResize="0"/>
              <p:nvPr/>
            </p:nvPicPr>
            <p:blipFill rotWithShape="1">
              <a:blip r:embed="rId6">
                <a:alphaModFix/>
              </a:blip>
              <a:srcRect l="32644" t="64855" r="44673" b="26989"/>
              <a:stretch/>
            </p:blipFill>
            <p:spPr>
              <a:xfrm>
                <a:off x="1530634549" y="1452446729"/>
                <a:ext cx="283570343" cy="216188261"/>
              </a:xfrm>
              <a:prstGeom prst="rect">
                <a:avLst/>
              </a:prstGeom>
              <a:noFill/>
              <a:ln>
                <a:noFill/>
              </a:ln>
            </p:spPr>
          </p:pic>
          <p:sp>
            <p:nvSpPr>
              <p:cNvPr id="89" name="Shape 89"/>
              <p:cNvSpPr txBox="1"/>
              <p:nvPr/>
            </p:nvSpPr>
            <p:spPr>
              <a:xfrm>
                <a:off x="830156198" y="1890261023"/>
                <a:ext cx="1317327448" cy="257222623"/>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000" b="0" i="0" u="none" strike="noStrike" cap="none" baseline="0">
                    <a:solidFill>
                      <a:schemeClr val="dk1"/>
                    </a:solidFill>
                    <a:latin typeface="Arial"/>
                    <a:ea typeface="Arial"/>
                    <a:cs typeface="Arial"/>
                    <a:sym typeface="Arial"/>
                  </a:rPr>
                  <a:t>growth control          interaction?                 </a:t>
                </a:r>
              </a:p>
            </p:txBody>
          </p:sp>
          <p:sp>
            <p:nvSpPr>
              <p:cNvPr id="90" name="Shape 90"/>
              <p:cNvSpPr txBox="1"/>
              <p:nvPr/>
            </p:nvSpPr>
            <p:spPr>
              <a:xfrm>
                <a:off x="805829030" y="1673037229"/>
                <a:ext cx="1236894374" cy="29679444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400" b="0" i="0" u="none" strike="noStrike" cap="none" baseline="0">
                    <a:solidFill>
                      <a:schemeClr val="dk1"/>
                    </a:solidFill>
                    <a:latin typeface="Arial"/>
                    <a:ea typeface="Arial"/>
                    <a:cs typeface="Arial"/>
                    <a:sym typeface="Arial"/>
                  </a:rPr>
                  <a:t>    + (+) -                 + (+) -</a:t>
                </a:r>
              </a:p>
            </p:txBody>
          </p:sp>
        </p:grpSp>
        <p:sp>
          <p:nvSpPr>
            <p:cNvPr id="91" name="Shape 91"/>
            <p:cNvSpPr txBox="1"/>
            <p:nvPr/>
          </p:nvSpPr>
          <p:spPr>
            <a:xfrm>
              <a:off x="0" y="1917775116"/>
              <a:ext cx="2117626171" cy="22970853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000" b="1" i="0" u="none" strike="noStrike" cap="none" baseline="0">
                  <a:solidFill>
                    <a:schemeClr val="dk1"/>
                  </a:solidFill>
                  <a:latin typeface="Arial"/>
                  <a:ea typeface="Arial"/>
                  <a:cs typeface="Arial"/>
                  <a:sym typeface="Arial"/>
                </a:rPr>
                <a:t>Bucky ball and Rbpms2 interact in a Yeast-Two-Hybrid Screen</a:t>
              </a:r>
            </a:p>
          </p:txBody>
        </p:sp>
      </p:grpSp>
      <p:grpSp>
        <p:nvGrpSpPr>
          <p:cNvPr id="92" name="Shape 92"/>
          <p:cNvGrpSpPr/>
          <p:nvPr/>
        </p:nvGrpSpPr>
        <p:grpSpPr>
          <a:xfrm>
            <a:off x="18897600" y="8081961"/>
            <a:ext cx="4194175" cy="6218235"/>
            <a:chOff x="0" y="0"/>
            <a:chExt cx="2147483647" cy="2147483647"/>
          </a:xfrm>
        </p:grpSpPr>
        <p:grpSp>
          <p:nvGrpSpPr>
            <p:cNvPr id="93" name="Shape 93"/>
            <p:cNvGrpSpPr/>
            <p:nvPr/>
          </p:nvGrpSpPr>
          <p:grpSpPr>
            <a:xfrm>
              <a:off x="0" y="0"/>
              <a:ext cx="2147483647" cy="1854171632"/>
              <a:chOff x="0" y="0"/>
              <a:chExt cx="2147483646" cy="2147483647"/>
            </a:xfrm>
          </p:grpSpPr>
          <p:pic>
            <p:nvPicPr>
              <p:cNvPr id="94" name="Shape 94"/>
              <p:cNvPicPr preferRelativeResize="0"/>
              <p:nvPr/>
            </p:nvPicPr>
            <p:blipFill rotWithShape="1">
              <a:blip r:embed="rId7">
                <a:alphaModFix/>
              </a:blip>
              <a:srcRect r="22233"/>
              <a:stretch/>
            </p:blipFill>
            <p:spPr>
              <a:xfrm>
                <a:off x="0" y="0"/>
                <a:ext cx="1844105634" cy="2141690555"/>
              </a:xfrm>
              <a:prstGeom prst="rect">
                <a:avLst/>
              </a:prstGeom>
              <a:noFill/>
              <a:ln>
                <a:noFill/>
              </a:ln>
            </p:spPr>
          </p:pic>
          <p:sp>
            <p:nvSpPr>
              <p:cNvPr id="95" name="Shape 95"/>
              <p:cNvSpPr txBox="1"/>
              <p:nvPr/>
            </p:nvSpPr>
            <p:spPr>
              <a:xfrm>
                <a:off x="1070497280" y="4484045"/>
                <a:ext cx="204778296" cy="2015773520"/>
              </a:xfrm>
              <a:prstGeom prst="rect">
                <a:avLst/>
              </a:prstGeom>
              <a:solidFill>
                <a:schemeClr val="lt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96" name="Shape 96"/>
              <p:cNvSpPr txBox="1"/>
              <p:nvPr/>
            </p:nvSpPr>
            <p:spPr>
              <a:xfrm>
                <a:off x="1646911793" y="862952"/>
                <a:ext cx="267982022" cy="2015773520"/>
              </a:xfrm>
              <a:prstGeom prst="rect">
                <a:avLst/>
              </a:prstGeom>
              <a:solidFill>
                <a:schemeClr val="lt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pic>
            <p:nvPicPr>
              <p:cNvPr id="97" name="Shape 97"/>
              <p:cNvPicPr preferRelativeResize="0"/>
              <p:nvPr/>
            </p:nvPicPr>
            <p:blipFill rotWithShape="1">
              <a:blip r:embed="rId8">
                <a:alphaModFix/>
              </a:blip>
              <a:srcRect l="81036" t="5348"/>
              <a:stretch/>
            </p:blipFill>
            <p:spPr>
              <a:xfrm>
                <a:off x="1678934421" y="120333841"/>
                <a:ext cx="449700944" cy="2027149805"/>
              </a:xfrm>
              <a:prstGeom prst="rect">
                <a:avLst/>
              </a:prstGeom>
              <a:noFill/>
              <a:ln>
                <a:noFill/>
              </a:ln>
            </p:spPr>
          </p:pic>
          <p:sp>
            <p:nvSpPr>
              <p:cNvPr id="98" name="Shape 98"/>
              <p:cNvSpPr txBox="1"/>
              <p:nvPr/>
            </p:nvSpPr>
            <p:spPr>
              <a:xfrm>
                <a:off x="1684835437" y="483086440"/>
                <a:ext cx="462648209" cy="82542449"/>
              </a:xfrm>
              <a:prstGeom prst="rect">
                <a:avLst/>
              </a:prstGeom>
              <a:solidFill>
                <a:schemeClr val="lt1"/>
              </a:solidFill>
              <a:ln w="9525" cap="rnd">
                <a:solidFill>
                  <a:srgbClr val="FFFFFF"/>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99" name="Shape 99"/>
              <p:cNvSpPr txBox="1"/>
              <p:nvPr/>
            </p:nvSpPr>
            <p:spPr>
              <a:xfrm>
                <a:off x="1680618935" y="1370778525"/>
                <a:ext cx="462648209" cy="82542449"/>
              </a:xfrm>
              <a:prstGeom prst="rect">
                <a:avLst/>
              </a:prstGeom>
              <a:solidFill>
                <a:schemeClr val="lt1"/>
              </a:solidFill>
              <a:ln w="9525" cap="rnd">
                <a:solidFill>
                  <a:srgbClr val="FFFFFF"/>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grpSp>
        <p:sp>
          <p:nvSpPr>
            <p:cNvPr id="100" name="Shape 100"/>
            <p:cNvSpPr txBox="1"/>
            <p:nvPr/>
          </p:nvSpPr>
          <p:spPr>
            <a:xfrm>
              <a:off x="312294072" y="1902980585"/>
              <a:ext cx="1669446854" cy="24450306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000" b="1" i="0" u="none" strike="noStrike" cap="none" baseline="0">
                  <a:solidFill>
                    <a:schemeClr val="dk1"/>
                  </a:solidFill>
                  <a:latin typeface="Arial"/>
                  <a:ea typeface="Arial"/>
                  <a:cs typeface="Arial"/>
                  <a:sym typeface="Arial"/>
                </a:rPr>
                <a:t>Bucky ball and Rbpms2 </a:t>
              </a:r>
            </a:p>
            <a:p>
              <a:pPr marL="0" marR="0" lvl="0" indent="0" algn="ctr" rtl="0">
                <a:lnSpc>
                  <a:spcPct val="100000"/>
                </a:lnSpc>
                <a:spcBef>
                  <a:spcPts val="0"/>
                </a:spcBef>
                <a:spcAft>
                  <a:spcPts val="0"/>
                </a:spcAft>
                <a:buClr>
                  <a:schemeClr val="dk1"/>
                </a:buClr>
                <a:buSzPct val="25000"/>
                <a:buFont typeface="Arial"/>
                <a:buNone/>
              </a:pPr>
              <a:r>
                <a:rPr lang="en-US" sz="2000" b="1" i="0" u="none" strike="noStrike" cap="none" baseline="0">
                  <a:solidFill>
                    <a:schemeClr val="dk1"/>
                  </a:solidFill>
                  <a:latin typeface="Arial"/>
                  <a:ea typeface="Arial"/>
                  <a:cs typeface="Arial"/>
                  <a:sym typeface="Arial"/>
                </a:rPr>
                <a:t>co-immunoprecipitate</a:t>
              </a:r>
              <a:r>
                <a:rPr lang="en-US" sz="2000" b="0" i="0" u="none" strike="noStrike" cap="none" baseline="0">
                  <a:solidFill>
                    <a:schemeClr val="dk1"/>
                  </a:solidFill>
                  <a:latin typeface="Arial"/>
                  <a:ea typeface="Arial"/>
                  <a:cs typeface="Arial"/>
                  <a:sym typeface="Arial"/>
                </a:rPr>
                <a:t>. </a:t>
              </a:r>
            </a:p>
          </p:txBody>
        </p:sp>
        <p:sp>
          <p:nvSpPr>
            <p:cNvPr id="101" name="Shape 101"/>
            <p:cNvSpPr/>
            <p:nvPr/>
          </p:nvSpPr>
          <p:spPr>
            <a:xfrm>
              <a:off x="839648419" y="312500879"/>
              <a:ext cx="326755453" cy="117873083"/>
            </a:xfrm>
            <a:prstGeom prst="ellipse">
              <a:avLst/>
            </a:prstGeom>
            <a:noFill/>
            <a:ln w="9525" cap="rnd">
              <a:solidFill>
                <a:srgbClr val="B6DCDF"/>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grpSp>
      <p:sp>
        <p:nvSpPr>
          <p:cNvPr id="102" name="Shape 102"/>
          <p:cNvSpPr txBox="1"/>
          <p:nvPr/>
        </p:nvSpPr>
        <p:spPr>
          <a:xfrm>
            <a:off x="11699875" y="6705600"/>
            <a:ext cx="11352212" cy="1568449"/>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chemeClr val="dk1"/>
              </a:buClr>
              <a:buSzPct val="25000"/>
              <a:buFont typeface="Arial"/>
              <a:buNone/>
            </a:pPr>
            <a:r>
              <a:rPr lang="en-US" sz="2400" b="0" i="0" u="none" strike="noStrike" cap="none" baseline="0">
                <a:solidFill>
                  <a:schemeClr val="dk1"/>
                </a:solidFill>
                <a:latin typeface="Arial"/>
                <a:ea typeface="Arial"/>
                <a:cs typeface="Arial"/>
                <a:sym typeface="Arial"/>
              </a:rPr>
              <a:t>Bucky Ball is the only known regulator of germ plasm assembly. In a Yeast-Two-Hybrid system, Rbpms2 was identified as a Bucky ball binding partner. Rbpms2 was further investigated due to its RNA Recognition Motif and dependence on Buc for its localization in oocytes. </a:t>
            </a:r>
          </a:p>
        </p:txBody>
      </p:sp>
      <p:sp>
        <p:nvSpPr>
          <p:cNvPr id="103" name="Shape 103"/>
          <p:cNvSpPr txBox="1"/>
          <p:nvPr/>
        </p:nvSpPr>
        <p:spPr>
          <a:xfrm>
            <a:off x="806450" y="5862637"/>
            <a:ext cx="10048875" cy="747711"/>
          </a:xfrm>
          <a:prstGeom prst="rect">
            <a:avLst/>
          </a:prstGeom>
          <a:solidFill>
            <a:srgbClr val="4597A0"/>
          </a:solidFill>
          <a:ln>
            <a:noFill/>
          </a:ln>
        </p:spPr>
        <p:txBody>
          <a:bodyPr lIns="91425" tIns="91425" rIns="91425" bIns="91425" anchor="ctr" anchorCtr="0">
            <a:noAutofit/>
          </a:bodyPr>
          <a:lstStyle/>
          <a:p>
            <a:pPr marL="1644650" marR="0" lvl="0" indent="-1644650" algn="ctr" rtl="0">
              <a:lnSpc>
                <a:spcPct val="100000"/>
              </a:lnSpc>
              <a:spcBef>
                <a:spcPts val="0"/>
              </a:spcBef>
              <a:spcAft>
                <a:spcPts val="0"/>
              </a:spcAft>
              <a:buClr>
                <a:schemeClr val="lt1"/>
              </a:buClr>
              <a:buSzPct val="25000"/>
              <a:buFont typeface="Arial"/>
              <a:buNone/>
            </a:pPr>
            <a:r>
              <a:rPr lang="en-US" sz="3700" b="1" i="0" u="none" strike="noStrike" cap="none" baseline="0">
                <a:solidFill>
                  <a:schemeClr val="lt1"/>
                </a:solidFill>
                <a:latin typeface="Arial"/>
                <a:ea typeface="Arial"/>
                <a:cs typeface="Arial"/>
                <a:sym typeface="Arial"/>
              </a:rPr>
              <a:t>Abstract</a:t>
            </a:r>
          </a:p>
        </p:txBody>
      </p:sp>
      <p:sp>
        <p:nvSpPr>
          <p:cNvPr id="104" name="Shape 104"/>
          <p:cNvSpPr txBox="1"/>
          <p:nvPr/>
        </p:nvSpPr>
        <p:spPr>
          <a:xfrm>
            <a:off x="11991975" y="17578387"/>
            <a:ext cx="13727112" cy="1423987"/>
          </a:xfrm>
          <a:prstGeom prst="rect">
            <a:avLst/>
          </a:prstGeom>
          <a:solidFill>
            <a:srgbClr val="4597A0"/>
          </a:solidFill>
          <a:ln>
            <a:noFill/>
          </a:ln>
        </p:spPr>
        <p:txBody>
          <a:bodyPr lIns="91425" tIns="91425" rIns="91425" bIns="91425" anchor="ctr" anchorCtr="0">
            <a:noAutofit/>
          </a:bodyPr>
          <a:lstStyle/>
          <a:p>
            <a:pPr marL="1644650" marR="0" lvl="0" indent="-1644650" algn="ctr" rtl="0">
              <a:lnSpc>
                <a:spcPct val="100000"/>
              </a:lnSpc>
              <a:spcBef>
                <a:spcPts val="0"/>
              </a:spcBef>
              <a:spcAft>
                <a:spcPts val="0"/>
              </a:spcAft>
              <a:buClr>
                <a:schemeClr val="lt1"/>
              </a:buClr>
              <a:buSzPct val="25000"/>
              <a:buFont typeface="Arial"/>
              <a:buNone/>
            </a:pPr>
            <a:r>
              <a:rPr lang="en-US" sz="3700" b="1" i="0" u="none" strike="noStrike" cap="none" baseline="0">
                <a:solidFill>
                  <a:schemeClr val="lt1"/>
                </a:solidFill>
                <a:latin typeface="Arial"/>
                <a:ea typeface="Arial"/>
                <a:cs typeface="Arial"/>
                <a:sym typeface="Arial"/>
              </a:rPr>
              <a:t>Which Regions of Rbpms2 are </a:t>
            </a:r>
          </a:p>
          <a:p>
            <a:pPr marL="1644650" marR="0" lvl="0" indent="-1644650" algn="ctr" rtl="0">
              <a:lnSpc>
                <a:spcPct val="100000"/>
              </a:lnSpc>
              <a:spcBef>
                <a:spcPts val="740"/>
              </a:spcBef>
              <a:spcAft>
                <a:spcPts val="0"/>
              </a:spcAft>
              <a:buClr>
                <a:schemeClr val="lt1"/>
              </a:buClr>
              <a:buSzPct val="25000"/>
              <a:buFont typeface="Arial"/>
              <a:buNone/>
            </a:pPr>
            <a:r>
              <a:rPr lang="en-US" sz="3700" b="1" i="0" u="none" strike="noStrike" cap="none" baseline="0">
                <a:solidFill>
                  <a:schemeClr val="lt1"/>
                </a:solidFill>
                <a:latin typeface="Arial"/>
                <a:ea typeface="Arial"/>
                <a:cs typeface="Arial"/>
                <a:sym typeface="Arial"/>
              </a:rPr>
              <a:t>necessary and sufficient for localization?</a:t>
            </a:r>
          </a:p>
        </p:txBody>
      </p:sp>
      <p:sp>
        <p:nvSpPr>
          <p:cNvPr id="105" name="Shape 105"/>
          <p:cNvSpPr txBox="1"/>
          <p:nvPr/>
        </p:nvSpPr>
        <p:spPr>
          <a:xfrm>
            <a:off x="27432000" y="23337837"/>
            <a:ext cx="7994650" cy="1438275"/>
          </a:xfrm>
          <a:prstGeom prst="rect">
            <a:avLst/>
          </a:prstGeom>
          <a:solidFill>
            <a:srgbClr val="4597A0"/>
          </a:solidFill>
          <a:ln>
            <a:noFill/>
          </a:ln>
        </p:spPr>
        <p:txBody>
          <a:bodyPr lIns="91425" tIns="91425" rIns="91425" bIns="91425" anchor="ctr" anchorCtr="0">
            <a:noAutofit/>
          </a:bodyPr>
          <a:lstStyle/>
          <a:p>
            <a:pPr marL="1644650" marR="0" lvl="0" indent="-1644650" algn="ctr" rtl="0">
              <a:lnSpc>
                <a:spcPct val="100000"/>
              </a:lnSpc>
              <a:spcBef>
                <a:spcPts val="0"/>
              </a:spcBef>
              <a:spcAft>
                <a:spcPts val="0"/>
              </a:spcAft>
              <a:buClr>
                <a:schemeClr val="lt1"/>
              </a:buClr>
              <a:buSzPct val="25000"/>
              <a:buFont typeface="Arial"/>
              <a:buNone/>
            </a:pPr>
            <a:r>
              <a:rPr lang="en-US" sz="3700" b="1" i="0" u="none" strike="noStrike" cap="none" baseline="0">
                <a:solidFill>
                  <a:schemeClr val="lt1"/>
                </a:solidFill>
                <a:latin typeface="Arial"/>
                <a:ea typeface="Arial"/>
                <a:cs typeface="Arial"/>
                <a:sym typeface="Arial"/>
              </a:rPr>
              <a:t>What is the mechanism? </a:t>
            </a:r>
          </a:p>
          <a:p>
            <a:pPr marL="1644650" marR="0" lvl="0" indent="-1644650" algn="ctr" rtl="0">
              <a:lnSpc>
                <a:spcPct val="100000"/>
              </a:lnSpc>
              <a:spcBef>
                <a:spcPts val="740"/>
              </a:spcBef>
              <a:spcAft>
                <a:spcPts val="0"/>
              </a:spcAft>
              <a:buClr>
                <a:schemeClr val="lt1"/>
              </a:buClr>
              <a:buSzPct val="25000"/>
              <a:buFont typeface="Arial"/>
              <a:buNone/>
            </a:pPr>
            <a:r>
              <a:rPr lang="en-US" sz="3700" b="1" i="0" u="none" strike="noStrike" cap="none" baseline="0">
                <a:solidFill>
                  <a:schemeClr val="lt1"/>
                </a:solidFill>
                <a:latin typeface="Arial"/>
                <a:ea typeface="Arial"/>
                <a:cs typeface="Arial"/>
                <a:sym typeface="Arial"/>
              </a:rPr>
              <a:t>RNA or Protein?</a:t>
            </a:r>
          </a:p>
        </p:txBody>
      </p:sp>
      <p:sp>
        <p:nvSpPr>
          <p:cNvPr id="106" name="Shape 106"/>
          <p:cNvSpPr txBox="1"/>
          <p:nvPr/>
        </p:nvSpPr>
        <p:spPr>
          <a:xfrm>
            <a:off x="36485512" y="5862637"/>
            <a:ext cx="6445250" cy="1436686"/>
          </a:xfrm>
          <a:prstGeom prst="rect">
            <a:avLst/>
          </a:prstGeom>
          <a:solidFill>
            <a:srgbClr val="4597A0"/>
          </a:solidFill>
          <a:ln>
            <a:noFill/>
          </a:ln>
        </p:spPr>
        <p:txBody>
          <a:bodyPr lIns="91425" tIns="91425" rIns="91425" bIns="91425" anchor="ctr" anchorCtr="0">
            <a:noAutofit/>
          </a:bodyPr>
          <a:lstStyle/>
          <a:p>
            <a:pPr marL="1644650" marR="0" lvl="0" indent="-1644650" algn="ctr" rtl="0">
              <a:lnSpc>
                <a:spcPct val="100000"/>
              </a:lnSpc>
              <a:spcBef>
                <a:spcPts val="0"/>
              </a:spcBef>
              <a:spcAft>
                <a:spcPts val="0"/>
              </a:spcAft>
              <a:buClr>
                <a:schemeClr val="lt1"/>
              </a:buClr>
              <a:buSzPct val="25000"/>
              <a:buFont typeface="Arial"/>
              <a:buNone/>
            </a:pPr>
            <a:r>
              <a:rPr lang="en-US" sz="3700" b="1" i="0" u="none" strike="noStrike" cap="none" baseline="0">
                <a:solidFill>
                  <a:schemeClr val="lt1"/>
                </a:solidFill>
                <a:latin typeface="Arial"/>
                <a:ea typeface="Arial"/>
                <a:cs typeface="Arial"/>
                <a:sym typeface="Arial"/>
              </a:rPr>
              <a:t>Conclusions  </a:t>
            </a:r>
          </a:p>
          <a:p>
            <a:pPr marL="1644650" marR="0" lvl="0" indent="-1644650" algn="ctr" rtl="0">
              <a:lnSpc>
                <a:spcPct val="100000"/>
              </a:lnSpc>
              <a:spcBef>
                <a:spcPts val="740"/>
              </a:spcBef>
              <a:spcAft>
                <a:spcPts val="0"/>
              </a:spcAft>
              <a:buClr>
                <a:schemeClr val="lt1"/>
              </a:buClr>
              <a:buSzPct val="25000"/>
              <a:buFont typeface="Arial"/>
              <a:buNone/>
            </a:pPr>
            <a:r>
              <a:rPr lang="en-US" sz="3700" b="1" i="0" u="none" strike="noStrike" cap="none" baseline="0">
                <a:solidFill>
                  <a:schemeClr val="lt1"/>
                </a:solidFill>
                <a:latin typeface="Arial"/>
                <a:ea typeface="Arial"/>
                <a:cs typeface="Arial"/>
                <a:sym typeface="Arial"/>
              </a:rPr>
              <a:t>Future Directions</a:t>
            </a:r>
          </a:p>
        </p:txBody>
      </p:sp>
      <p:sp>
        <p:nvSpPr>
          <p:cNvPr id="107" name="Shape 107"/>
          <p:cNvSpPr txBox="1"/>
          <p:nvPr/>
        </p:nvSpPr>
        <p:spPr>
          <a:xfrm>
            <a:off x="655637" y="16935450"/>
            <a:ext cx="10120312" cy="1404936"/>
          </a:xfrm>
          <a:prstGeom prst="rect">
            <a:avLst/>
          </a:prstGeom>
          <a:solidFill>
            <a:srgbClr val="4597A0"/>
          </a:solidFill>
          <a:ln>
            <a:noFill/>
          </a:ln>
        </p:spPr>
        <p:txBody>
          <a:bodyPr lIns="91425" tIns="91425" rIns="91425" bIns="91425" anchor="ctr" anchorCtr="0">
            <a:noAutofit/>
          </a:bodyPr>
          <a:lstStyle/>
          <a:p>
            <a:pPr marL="1644650" marR="0" lvl="0" indent="-1644650" algn="ctr" rtl="0">
              <a:lnSpc>
                <a:spcPct val="100000"/>
              </a:lnSpc>
              <a:spcBef>
                <a:spcPts val="0"/>
              </a:spcBef>
              <a:spcAft>
                <a:spcPts val="0"/>
              </a:spcAft>
              <a:buClr>
                <a:schemeClr val="lt1"/>
              </a:buClr>
              <a:buSzPct val="25000"/>
              <a:buFont typeface="Arial"/>
              <a:buNone/>
            </a:pPr>
            <a:r>
              <a:rPr lang="en-US" sz="3600" b="1" i="0" u="none" strike="noStrike" cap="none" baseline="0">
                <a:solidFill>
                  <a:schemeClr val="lt1"/>
                </a:solidFill>
                <a:latin typeface="Arial"/>
                <a:ea typeface="Arial"/>
                <a:cs typeface="Arial"/>
                <a:sym typeface="Arial"/>
              </a:rPr>
              <a:t>Bucky ball is essential for </a:t>
            </a:r>
          </a:p>
          <a:p>
            <a:pPr marL="1644650" marR="0" lvl="0" indent="-1644650" algn="ctr" rtl="0">
              <a:lnSpc>
                <a:spcPct val="100000"/>
              </a:lnSpc>
              <a:spcBef>
                <a:spcPts val="720"/>
              </a:spcBef>
              <a:spcAft>
                <a:spcPts val="0"/>
              </a:spcAft>
              <a:buClr>
                <a:schemeClr val="lt1"/>
              </a:buClr>
              <a:buSzPct val="25000"/>
              <a:buFont typeface="Arial"/>
              <a:buNone/>
            </a:pPr>
            <a:r>
              <a:rPr lang="en-US" sz="3600" b="1" i="0" u="none" strike="noStrike" cap="none" baseline="0">
                <a:solidFill>
                  <a:schemeClr val="lt1"/>
                </a:solidFill>
                <a:latin typeface="Arial"/>
                <a:ea typeface="Arial"/>
                <a:cs typeface="Arial"/>
                <a:sym typeface="Arial"/>
              </a:rPr>
              <a:t>germ plasm segregation</a:t>
            </a:r>
          </a:p>
        </p:txBody>
      </p:sp>
      <p:sp>
        <p:nvSpPr>
          <p:cNvPr id="108" name="Shape 108"/>
          <p:cNvSpPr/>
          <p:nvPr/>
        </p:nvSpPr>
        <p:spPr>
          <a:xfrm>
            <a:off x="35829875" y="22801262"/>
            <a:ext cx="7869237" cy="9659937"/>
          </a:xfrm>
          <a:prstGeom prst="roundRect">
            <a:avLst>
              <a:gd name="adj" fmla="val 1512"/>
            </a:avLst>
          </a:prstGeom>
          <a:solidFill>
            <a:schemeClr val="lt1"/>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109" name="Shape 109"/>
          <p:cNvSpPr txBox="1"/>
          <p:nvPr/>
        </p:nvSpPr>
        <p:spPr>
          <a:xfrm>
            <a:off x="-544512" y="511175"/>
            <a:ext cx="45053249" cy="141604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Trebuchet MS"/>
              <a:buNone/>
            </a:pPr>
            <a:r>
              <a:rPr lang="en-US" sz="8400" b="1" i="0" u="none" strike="noStrike" cap="none" baseline="0">
                <a:solidFill>
                  <a:srgbClr val="000000"/>
                </a:solidFill>
                <a:latin typeface="Trebuchet MS"/>
                <a:ea typeface="Trebuchet MS"/>
                <a:cs typeface="Trebuchet MS"/>
                <a:sym typeface="Trebuchet MS"/>
              </a:rPr>
              <a:t>Rbpms2 binds an essential regulator of germ plasm assembly and localizes to the PGCs</a:t>
            </a:r>
          </a:p>
        </p:txBody>
      </p:sp>
      <p:sp>
        <p:nvSpPr>
          <p:cNvPr id="110" name="Shape 110"/>
          <p:cNvSpPr txBox="1"/>
          <p:nvPr/>
        </p:nvSpPr>
        <p:spPr>
          <a:xfrm>
            <a:off x="23552150" y="6427787"/>
            <a:ext cx="11814175" cy="2384424"/>
          </a:xfrm>
          <a:prstGeom prst="rect">
            <a:avLst/>
          </a:prstGeom>
          <a:noFill/>
          <a:ln>
            <a:noFill/>
          </a:ln>
        </p:spPr>
        <p:txBody>
          <a:bodyPr lIns="228575" tIns="228575" rIns="228575" bIns="228575" anchor="t" anchorCtr="0">
            <a:noAutofit/>
          </a:bodyPr>
          <a:lstStyle/>
          <a:p>
            <a:pPr marL="0" marR="0" lvl="0" indent="0" algn="just" rtl="0">
              <a:lnSpc>
                <a:spcPct val="100000"/>
              </a:lnSpc>
              <a:spcBef>
                <a:spcPts val="0"/>
              </a:spcBef>
              <a:spcAft>
                <a:spcPts val="0"/>
              </a:spcAft>
              <a:buClr>
                <a:schemeClr val="dk1"/>
              </a:buClr>
              <a:buSzPct val="25000"/>
              <a:buFont typeface="Trebuchet MS"/>
              <a:buNone/>
            </a:pPr>
            <a:r>
              <a:rPr lang="en-US" sz="2500" b="0" i="0" u="none" strike="noStrike" cap="none" baseline="0">
                <a:solidFill>
                  <a:schemeClr val="dk1"/>
                </a:solidFill>
                <a:latin typeface="Trebuchet MS"/>
                <a:ea typeface="Trebuchet MS"/>
                <a:cs typeface="Trebuchet MS"/>
                <a:sym typeface="Trebuchet MS"/>
              </a:rPr>
              <a:t>Our data showed that Rbpms2 localizes to the PGCs in early embryonic development. In order to investigate the regions of Rbpms2 necessary and sufficient for its localization we created truncated proteins. The localization of these truncated proteins was examined in transient expression assays in zebrafish embryos. </a:t>
            </a:r>
          </a:p>
        </p:txBody>
      </p:sp>
      <p:sp>
        <p:nvSpPr>
          <p:cNvPr id="111" name="Shape 111"/>
          <p:cNvSpPr txBox="1"/>
          <p:nvPr/>
        </p:nvSpPr>
        <p:spPr>
          <a:xfrm>
            <a:off x="5632450" y="2270125"/>
            <a:ext cx="28300360" cy="2374899"/>
          </a:xfrm>
          <a:prstGeom prst="rect">
            <a:avLst/>
          </a:prstGeom>
          <a:noFill/>
          <a:ln>
            <a:noFill/>
          </a:ln>
        </p:spPr>
        <p:txBody>
          <a:bodyPr lIns="91425" tIns="45700" rIns="91425" bIns="45700" anchor="t" anchorCtr="0">
            <a:noAutofit/>
          </a:bodyPr>
          <a:lstStyle/>
          <a:p>
            <a:pPr marL="1644650" marR="0" lvl="0" indent="-1644650" algn="ctr" rtl="0">
              <a:lnSpc>
                <a:spcPct val="100000"/>
              </a:lnSpc>
              <a:spcBef>
                <a:spcPts val="0"/>
              </a:spcBef>
              <a:spcAft>
                <a:spcPts val="0"/>
              </a:spcAft>
              <a:buClr>
                <a:schemeClr val="dk1"/>
              </a:buClr>
              <a:buSzPct val="25000"/>
              <a:buFont typeface="Arial"/>
              <a:buNone/>
            </a:pPr>
            <a:r>
              <a:rPr lang="en-US" sz="6600" b="0" i="0" u="none" strike="noStrike" cap="none" baseline="0">
                <a:solidFill>
                  <a:schemeClr val="dk1"/>
                </a:solidFill>
                <a:latin typeface="Arial"/>
                <a:ea typeface="Arial"/>
                <a:cs typeface="Arial"/>
                <a:sym typeface="Arial"/>
              </a:rPr>
              <a:t>Lianna Schwartz-Orbach, Sophie Rothhämel, Andreas Jenny and </a:t>
            </a:r>
          </a:p>
          <a:p>
            <a:pPr marL="1644650" marR="0" lvl="0" indent="-1644650" algn="ctr" rtl="0">
              <a:lnSpc>
                <a:spcPct val="100000"/>
              </a:lnSpc>
              <a:spcBef>
                <a:spcPts val="1320"/>
              </a:spcBef>
              <a:spcAft>
                <a:spcPts val="0"/>
              </a:spcAft>
              <a:buClr>
                <a:schemeClr val="dk1"/>
              </a:buClr>
              <a:buSzPct val="25000"/>
              <a:buFont typeface="Arial"/>
              <a:buNone/>
            </a:pPr>
            <a:r>
              <a:rPr lang="en-US" sz="6600" b="0" i="0" u="none" strike="noStrike" cap="none" baseline="0">
                <a:solidFill>
                  <a:schemeClr val="dk1"/>
                </a:solidFill>
                <a:latin typeface="Arial"/>
                <a:ea typeface="Arial"/>
                <a:cs typeface="Arial"/>
                <a:sym typeface="Arial"/>
              </a:rPr>
              <a:t>Florence L. Marlow</a:t>
            </a:r>
          </a:p>
        </p:txBody>
      </p:sp>
      <p:sp>
        <p:nvSpPr>
          <p:cNvPr id="112" name="Shape 112"/>
          <p:cNvSpPr txBox="1"/>
          <p:nvPr/>
        </p:nvSpPr>
        <p:spPr>
          <a:xfrm>
            <a:off x="16841787" y="24761825"/>
            <a:ext cx="495299" cy="457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400" b="0" i="0" u="none" strike="noStrike" cap="none" baseline="0">
                <a:solidFill>
                  <a:schemeClr val="lt1"/>
                </a:solidFill>
                <a:latin typeface="Calibri"/>
                <a:ea typeface="Calibri"/>
                <a:cs typeface="Calibri"/>
                <a:sym typeface="Calibri"/>
              </a:rPr>
              <a:t>FL</a:t>
            </a:r>
          </a:p>
        </p:txBody>
      </p:sp>
      <p:pic>
        <p:nvPicPr>
          <p:cNvPr id="113" name="Shape 113"/>
          <p:cNvPicPr preferRelativeResize="0"/>
          <p:nvPr/>
        </p:nvPicPr>
        <p:blipFill rotWithShape="1">
          <a:blip r:embed="rId9">
            <a:alphaModFix/>
          </a:blip>
          <a:srcRect l="5439" t="12890" r="5435" b="28569"/>
          <a:stretch/>
        </p:blipFill>
        <p:spPr>
          <a:xfrm>
            <a:off x="23783925" y="8966200"/>
            <a:ext cx="6926261" cy="5888037"/>
          </a:xfrm>
          <a:prstGeom prst="rect">
            <a:avLst/>
          </a:prstGeom>
          <a:noFill/>
          <a:ln>
            <a:noFill/>
          </a:ln>
        </p:spPr>
      </p:pic>
      <p:sp>
        <p:nvSpPr>
          <p:cNvPr id="114" name="Shape 114"/>
          <p:cNvSpPr txBox="1"/>
          <p:nvPr/>
        </p:nvSpPr>
        <p:spPr>
          <a:xfrm>
            <a:off x="23890287" y="8582025"/>
            <a:ext cx="6280149" cy="58578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200" b="1" i="0" u="none" strike="noStrike" cap="none" baseline="0">
                <a:solidFill>
                  <a:schemeClr val="dk1"/>
                </a:solidFill>
                <a:latin typeface="Arial"/>
                <a:ea typeface="Arial"/>
                <a:cs typeface="Arial"/>
                <a:sym typeface="Arial"/>
              </a:rPr>
              <a:t>Structure Localization Analysis</a:t>
            </a:r>
          </a:p>
        </p:txBody>
      </p:sp>
      <p:grpSp>
        <p:nvGrpSpPr>
          <p:cNvPr id="115" name="Shape 115"/>
          <p:cNvGrpSpPr/>
          <p:nvPr/>
        </p:nvGrpSpPr>
        <p:grpSpPr>
          <a:xfrm>
            <a:off x="6888161" y="19150012"/>
            <a:ext cx="3989387" cy="3943349"/>
            <a:chOff x="0" y="0"/>
            <a:chExt cx="2147483647" cy="2147483647"/>
          </a:xfrm>
        </p:grpSpPr>
        <p:pic>
          <p:nvPicPr>
            <p:cNvPr id="116" name="Shape 116"/>
            <p:cNvPicPr preferRelativeResize="0"/>
            <p:nvPr/>
          </p:nvPicPr>
          <p:blipFill rotWithShape="1">
            <a:blip r:embed="rId10">
              <a:alphaModFix/>
            </a:blip>
            <a:srcRect/>
            <a:stretch/>
          </p:blipFill>
          <p:spPr>
            <a:xfrm>
              <a:off x="1499082778" y="511818491"/>
              <a:ext cx="648400851" cy="651749594"/>
            </a:xfrm>
            <a:prstGeom prst="rect">
              <a:avLst/>
            </a:prstGeom>
            <a:noFill/>
            <a:ln>
              <a:noFill/>
            </a:ln>
          </p:spPr>
        </p:pic>
        <p:pic>
          <p:nvPicPr>
            <p:cNvPr id="117" name="Shape 117"/>
            <p:cNvPicPr preferRelativeResize="0"/>
            <p:nvPr/>
          </p:nvPicPr>
          <p:blipFill rotWithShape="1">
            <a:blip r:embed="rId11">
              <a:alphaModFix/>
            </a:blip>
            <a:srcRect l="18379" r="15826" b="6755"/>
            <a:stretch/>
          </p:blipFill>
          <p:spPr>
            <a:xfrm>
              <a:off x="1353068144" y="1296205642"/>
              <a:ext cx="794415502" cy="851278004"/>
            </a:xfrm>
            <a:prstGeom prst="rect">
              <a:avLst/>
            </a:prstGeom>
            <a:noFill/>
            <a:ln>
              <a:noFill/>
            </a:ln>
          </p:spPr>
        </p:pic>
        <p:sp>
          <p:nvSpPr>
            <p:cNvPr id="118" name="Shape 118"/>
            <p:cNvSpPr txBox="1"/>
            <p:nvPr/>
          </p:nvSpPr>
          <p:spPr>
            <a:xfrm>
              <a:off x="0" y="740690980"/>
              <a:ext cx="1222254053" cy="85481106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558ED5"/>
                </a:buClr>
                <a:buSzPct val="25000"/>
                <a:buFont typeface="Arial"/>
                <a:buNone/>
              </a:pPr>
              <a:r>
                <a:rPr lang="en-US" sz="2400" b="0" i="0" u="none" strike="noStrike" cap="none" baseline="0">
                  <a:solidFill>
                    <a:srgbClr val="558ED5"/>
                  </a:solidFill>
                  <a:latin typeface="Arial"/>
                  <a:ea typeface="Arial"/>
                  <a:cs typeface="Arial"/>
                  <a:sym typeface="Arial"/>
                </a:rPr>
                <a:t>Without </a:t>
              </a:r>
              <a:r>
                <a:rPr lang="en-US" sz="2400" b="0" i="1" u="none" strike="noStrike" cap="none" baseline="0">
                  <a:solidFill>
                    <a:srgbClr val="558ED5"/>
                  </a:solidFill>
                  <a:latin typeface="Arial"/>
                  <a:ea typeface="Arial"/>
                  <a:cs typeface="Arial"/>
                  <a:sym typeface="Arial"/>
                </a:rPr>
                <a:t>buc</a:t>
              </a:r>
              <a:r>
                <a:rPr lang="en-US" sz="2400" b="0" i="0" u="none" strike="noStrike" cap="none" baseline="0">
                  <a:solidFill>
                    <a:srgbClr val="558ED5"/>
                  </a:solidFill>
                  <a:latin typeface="Arial"/>
                  <a:ea typeface="Arial"/>
                  <a:cs typeface="Arial"/>
                  <a:sym typeface="Arial"/>
                </a:rPr>
                <a:t> the germ plasm will not assemble</a:t>
              </a:r>
            </a:p>
          </p:txBody>
        </p:sp>
        <p:grpSp>
          <p:nvGrpSpPr>
            <p:cNvPr id="119" name="Shape 119"/>
            <p:cNvGrpSpPr/>
            <p:nvPr/>
          </p:nvGrpSpPr>
          <p:grpSpPr>
            <a:xfrm>
              <a:off x="406596480" y="0"/>
              <a:ext cx="1043380079" cy="613293782"/>
              <a:chOff x="0" y="0"/>
              <a:chExt cx="2147483647" cy="2147483647"/>
            </a:xfrm>
          </p:grpSpPr>
          <p:pic>
            <p:nvPicPr>
              <p:cNvPr id="120" name="Shape 120"/>
              <p:cNvPicPr preferRelativeResize="0"/>
              <p:nvPr/>
            </p:nvPicPr>
            <p:blipFill rotWithShape="1">
              <a:blip r:embed="rId12">
                <a:alphaModFix/>
              </a:blip>
              <a:srcRect/>
              <a:stretch/>
            </p:blipFill>
            <p:spPr>
              <a:xfrm>
                <a:off x="0" y="457191598"/>
                <a:ext cx="799869142" cy="1362825907"/>
              </a:xfrm>
              <a:prstGeom prst="rect">
                <a:avLst/>
              </a:prstGeom>
              <a:noFill/>
              <a:ln>
                <a:noFill/>
              </a:ln>
            </p:spPr>
          </p:pic>
          <p:pic>
            <p:nvPicPr>
              <p:cNvPr id="121" name="Shape 121"/>
              <p:cNvPicPr preferRelativeResize="0"/>
              <p:nvPr/>
            </p:nvPicPr>
            <p:blipFill rotWithShape="1">
              <a:blip r:embed="rId13">
                <a:alphaModFix/>
              </a:blip>
              <a:srcRect/>
              <a:stretch/>
            </p:blipFill>
            <p:spPr>
              <a:xfrm>
                <a:off x="891688811" y="0"/>
                <a:ext cx="1255794835" cy="2147483647"/>
              </a:xfrm>
              <a:prstGeom prst="rect">
                <a:avLst/>
              </a:prstGeom>
              <a:noFill/>
              <a:ln>
                <a:noFill/>
              </a:ln>
            </p:spPr>
          </p:pic>
        </p:grpSp>
      </p:grpSp>
      <p:sp>
        <p:nvSpPr>
          <p:cNvPr id="122" name="Shape 122"/>
          <p:cNvSpPr txBox="1"/>
          <p:nvPr/>
        </p:nvSpPr>
        <p:spPr>
          <a:xfrm>
            <a:off x="679450" y="24706262"/>
            <a:ext cx="8056561" cy="1939925"/>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chemeClr val="dk1"/>
              </a:buClr>
              <a:buSzPct val="25000"/>
              <a:buFont typeface="Arial"/>
              <a:buNone/>
            </a:pPr>
            <a:r>
              <a:rPr lang="en-US" sz="2400" b="0" i="0" u="none" strike="noStrike" cap="none" baseline="0">
                <a:solidFill>
                  <a:schemeClr val="dk1"/>
                </a:solidFill>
                <a:latin typeface="Arial"/>
                <a:ea typeface="Arial"/>
                <a:cs typeface="Arial"/>
                <a:sym typeface="Arial"/>
              </a:rPr>
              <a:t>Bucky ball facilitates germ plasm assembly in oocytes and accumulates at the four cleavage furrows (arrows; animal  view) along with germ plasm in embryos. These four cells give rise to PGCs. Buc mutants cannot assemble germ plasm and their progeny, if viable, would be sterile. </a:t>
            </a:r>
          </a:p>
        </p:txBody>
      </p:sp>
      <p:sp>
        <p:nvSpPr>
          <p:cNvPr id="123" name="Shape 123"/>
          <p:cNvSpPr txBox="1"/>
          <p:nvPr/>
        </p:nvSpPr>
        <p:spPr>
          <a:xfrm>
            <a:off x="1404937" y="30748287"/>
            <a:ext cx="8755062" cy="1570036"/>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chemeClr val="dk1"/>
              </a:buClr>
              <a:buSzPct val="25000"/>
              <a:buFont typeface="Arial"/>
              <a:buNone/>
            </a:pPr>
            <a:r>
              <a:rPr lang="en-US" sz="2400" b="0" i="0" u="none" strike="noStrike" cap="none" baseline="0">
                <a:solidFill>
                  <a:schemeClr val="dk1"/>
                </a:solidFill>
                <a:latin typeface="Arial"/>
                <a:ea typeface="Arial"/>
                <a:cs typeface="Arial"/>
                <a:sym typeface="Arial"/>
              </a:rPr>
              <a:t>GFP-Rbpms2 fusion protein localizes to the PGCs (left panel; lateral views) Red fluorescence is the PGC marker Granulito in transgenic fish.  In the right panel we see a close up image of the PGC Rbpms2 is localized to the germ granules. </a:t>
            </a:r>
          </a:p>
        </p:txBody>
      </p:sp>
      <p:cxnSp>
        <p:nvCxnSpPr>
          <p:cNvPr id="124" name="Shape 124"/>
          <p:cNvCxnSpPr/>
          <p:nvPr/>
        </p:nvCxnSpPr>
        <p:spPr>
          <a:xfrm rot="5400000" flipH="1">
            <a:off x="3007517" y="29133006"/>
            <a:ext cx="698500" cy="566736"/>
          </a:xfrm>
          <a:prstGeom prst="straightConnector1">
            <a:avLst/>
          </a:prstGeom>
          <a:noFill/>
          <a:ln w="25400" cap="rnd">
            <a:solidFill>
              <a:schemeClr val="lt1"/>
            </a:solidFill>
            <a:prstDash val="solid"/>
            <a:miter/>
            <a:headEnd type="none" w="med" len="med"/>
            <a:tailEnd type="triangle" w="lg" len="lg"/>
          </a:ln>
        </p:spPr>
      </p:cxnSp>
      <p:sp>
        <p:nvSpPr>
          <p:cNvPr id="125" name="Shape 125"/>
          <p:cNvSpPr txBox="1"/>
          <p:nvPr/>
        </p:nvSpPr>
        <p:spPr>
          <a:xfrm>
            <a:off x="11633200" y="15303500"/>
            <a:ext cx="3643312" cy="120173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1" i="0" u="none" strike="noStrike" cap="none" baseline="0">
                <a:solidFill>
                  <a:schemeClr val="dk1"/>
                </a:solidFill>
                <a:latin typeface="Arial"/>
                <a:ea typeface="Arial"/>
                <a:cs typeface="Arial"/>
                <a:sym typeface="Arial"/>
              </a:rPr>
              <a:t>Rbpms2 is a highly conserved RNA binding protein</a:t>
            </a:r>
          </a:p>
        </p:txBody>
      </p:sp>
      <p:sp>
        <p:nvSpPr>
          <p:cNvPr id="126" name="Shape 126"/>
          <p:cNvSpPr txBox="1"/>
          <p:nvPr/>
        </p:nvSpPr>
        <p:spPr>
          <a:xfrm>
            <a:off x="11814175" y="5934075"/>
            <a:ext cx="11045825" cy="800099"/>
          </a:xfrm>
          <a:prstGeom prst="rect">
            <a:avLst/>
          </a:prstGeom>
          <a:solidFill>
            <a:srgbClr val="4597A0"/>
          </a:solidFill>
          <a:ln>
            <a:noFill/>
          </a:ln>
        </p:spPr>
        <p:txBody>
          <a:bodyPr lIns="91425" tIns="91425" rIns="91425" bIns="91425" anchor="ctr" anchorCtr="0">
            <a:noAutofit/>
          </a:bodyPr>
          <a:lstStyle/>
          <a:p>
            <a:pPr marL="1644650" marR="0" lvl="0" indent="-1644650" algn="ctr" rtl="0">
              <a:lnSpc>
                <a:spcPct val="100000"/>
              </a:lnSpc>
              <a:spcBef>
                <a:spcPts val="0"/>
              </a:spcBef>
              <a:spcAft>
                <a:spcPts val="0"/>
              </a:spcAft>
              <a:buClr>
                <a:schemeClr val="lt1"/>
              </a:buClr>
              <a:buSzPct val="25000"/>
              <a:buFont typeface="Calibri"/>
              <a:buNone/>
            </a:pPr>
            <a:r>
              <a:rPr lang="en-US" sz="4000" b="1" i="0" u="none" strike="noStrike" cap="none" baseline="0">
                <a:solidFill>
                  <a:schemeClr val="lt1"/>
                </a:solidFill>
                <a:latin typeface="Calibri"/>
                <a:ea typeface="Calibri"/>
                <a:cs typeface="Calibri"/>
                <a:sym typeface="Calibri"/>
              </a:rPr>
              <a:t>Rbpms2 binds Bucky Ball</a:t>
            </a:r>
          </a:p>
        </p:txBody>
      </p:sp>
      <p:sp>
        <p:nvSpPr>
          <p:cNvPr id="127" name="Shape 127"/>
          <p:cNvSpPr txBox="1"/>
          <p:nvPr/>
        </p:nvSpPr>
        <p:spPr>
          <a:xfrm>
            <a:off x="23936325" y="5854700"/>
            <a:ext cx="10987087" cy="800099"/>
          </a:xfrm>
          <a:prstGeom prst="rect">
            <a:avLst/>
          </a:prstGeom>
          <a:solidFill>
            <a:srgbClr val="4597A0"/>
          </a:solidFill>
          <a:ln>
            <a:noFill/>
          </a:ln>
        </p:spPr>
        <p:txBody>
          <a:bodyPr lIns="91425" tIns="91425" rIns="91425" bIns="91425" anchor="ctr" anchorCtr="0">
            <a:noAutofit/>
          </a:bodyPr>
          <a:lstStyle/>
          <a:p>
            <a:pPr marL="1644650" marR="0" lvl="0" indent="-1644650" algn="ctr" rtl="0">
              <a:lnSpc>
                <a:spcPct val="100000"/>
              </a:lnSpc>
              <a:spcBef>
                <a:spcPts val="0"/>
              </a:spcBef>
              <a:spcAft>
                <a:spcPts val="0"/>
              </a:spcAft>
              <a:buClr>
                <a:schemeClr val="lt1"/>
              </a:buClr>
              <a:buSzPct val="25000"/>
              <a:buFont typeface="Calibri"/>
              <a:buNone/>
            </a:pPr>
            <a:r>
              <a:rPr lang="en-US" sz="4000" b="1" i="0" u="none" strike="noStrike" cap="none" baseline="0">
                <a:solidFill>
                  <a:schemeClr val="lt1"/>
                </a:solidFill>
                <a:latin typeface="Calibri"/>
                <a:ea typeface="Calibri"/>
                <a:cs typeface="Calibri"/>
                <a:sym typeface="Calibri"/>
              </a:rPr>
              <a:t>How does Rbpms2 localize in the embryo?</a:t>
            </a:r>
          </a:p>
        </p:txBody>
      </p:sp>
      <p:grpSp>
        <p:nvGrpSpPr>
          <p:cNvPr id="128" name="Shape 128"/>
          <p:cNvGrpSpPr/>
          <p:nvPr/>
        </p:nvGrpSpPr>
        <p:grpSpPr>
          <a:xfrm>
            <a:off x="36042601" y="22915561"/>
            <a:ext cx="7200900" cy="9175749"/>
            <a:chOff x="0" y="0"/>
            <a:chExt cx="2147483647" cy="2147483647"/>
          </a:xfrm>
        </p:grpSpPr>
        <p:sp>
          <p:nvSpPr>
            <p:cNvPr id="129" name="Shape 129"/>
            <p:cNvSpPr txBox="1"/>
            <p:nvPr/>
          </p:nvSpPr>
          <p:spPr>
            <a:xfrm>
              <a:off x="0" y="213689151"/>
              <a:ext cx="2139893955" cy="1260550579"/>
            </a:xfrm>
            <a:prstGeom prst="rect">
              <a:avLst/>
            </a:prstGeom>
            <a:noFill/>
            <a:ln>
              <a:noFill/>
            </a:ln>
          </p:spPr>
          <p:txBody>
            <a:bodyPr lIns="228575" tIns="228575" rIns="228575" bIns="22857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600" b="0" i="0" u="none" strike="noStrike" cap="none" baseline="0">
                  <a:solidFill>
                    <a:schemeClr val="dk1"/>
                  </a:solidFill>
                  <a:latin typeface="Arial"/>
                  <a:ea typeface="Arial"/>
                  <a:cs typeface="Arial"/>
                  <a:sym typeface="Arial"/>
                </a:rPr>
                <a:t>1. Bontems, F. &amp; Stein, A. Bucky Ball Organizes Germ Plasm Assembly in Zebrafish. </a:t>
              </a:r>
              <a:r>
                <a:rPr lang="en-US" sz="1600" b="0" i="1" u="none" strike="noStrike" cap="none" baseline="0">
                  <a:solidFill>
                    <a:schemeClr val="dk1"/>
                  </a:solidFill>
                  <a:latin typeface="Arial"/>
                  <a:ea typeface="Arial"/>
                  <a:cs typeface="Arial"/>
                  <a:sym typeface="Arial"/>
                </a:rPr>
                <a:t>Current biology</a:t>
              </a:r>
              <a:r>
                <a:rPr lang="en-US" sz="1600" b="1" i="0" u="none" strike="noStrike" cap="none" baseline="0">
                  <a:solidFill>
                    <a:schemeClr val="dk1"/>
                  </a:solidFill>
                  <a:latin typeface="Arial"/>
                  <a:ea typeface="Arial"/>
                  <a:cs typeface="Arial"/>
                  <a:sym typeface="Arial"/>
                </a:rPr>
                <a:t> 19</a:t>
              </a:r>
              <a:r>
                <a:rPr lang="en-US" sz="1600" b="0" i="0" u="none" strike="noStrike" cap="none" baseline="0">
                  <a:solidFill>
                    <a:schemeClr val="dk1"/>
                  </a:solidFill>
                  <a:latin typeface="Arial"/>
                  <a:ea typeface="Arial"/>
                  <a:cs typeface="Arial"/>
                  <a:sym typeface="Arial"/>
                </a:rPr>
                <a:t>, 414-422 (2009). </a:t>
              </a:r>
            </a:p>
            <a:p>
              <a:pPr marL="0" marR="0" lvl="0" indent="0" algn="l" rtl="0">
                <a:lnSpc>
                  <a:spcPct val="100000"/>
                </a:lnSpc>
                <a:spcBef>
                  <a:spcPts val="0"/>
                </a:spcBef>
                <a:spcAft>
                  <a:spcPts val="0"/>
                </a:spcAft>
                <a:buClr>
                  <a:schemeClr val="dk1"/>
                </a:buClr>
                <a:buSzPct val="25000"/>
                <a:buFont typeface="Arial"/>
                <a:buNone/>
              </a:pPr>
              <a:r>
                <a:rPr lang="en-US" sz="1600" b="0" i="0" u="none" strike="noStrike" cap="none" baseline="0">
                  <a:solidFill>
                    <a:schemeClr val="dk1"/>
                  </a:solidFill>
                  <a:latin typeface="Arial"/>
                  <a:ea typeface="Arial"/>
                  <a:cs typeface="Arial"/>
                  <a:sym typeface="Arial"/>
                </a:rPr>
                <a:t>2. Leu, D. &amp; Draper, B. The ziwi Promoter Drives Germ line-Specific Gene Expression in Zebrafish. </a:t>
              </a:r>
              <a:r>
                <a:rPr lang="en-US" sz="1600" b="0" i="1" u="none" strike="noStrike" cap="none" baseline="0">
                  <a:solidFill>
                    <a:schemeClr val="dk1"/>
                  </a:solidFill>
                  <a:latin typeface="Arial"/>
                  <a:ea typeface="Arial"/>
                  <a:cs typeface="Arial"/>
                  <a:sym typeface="Arial"/>
                </a:rPr>
                <a:t>Developmental dynamics</a:t>
              </a:r>
              <a:r>
                <a:rPr lang="en-US" sz="1600" b="1" i="0" u="none" strike="noStrike" cap="none" baseline="0">
                  <a:solidFill>
                    <a:schemeClr val="dk1"/>
                  </a:solidFill>
                  <a:latin typeface="Arial"/>
                  <a:ea typeface="Arial"/>
                  <a:cs typeface="Arial"/>
                  <a:sym typeface="Arial"/>
                </a:rPr>
                <a:t> 239</a:t>
              </a:r>
              <a:r>
                <a:rPr lang="en-US" sz="1600" b="0" i="0" u="none" strike="noStrike" cap="none" baseline="0">
                  <a:solidFill>
                    <a:schemeClr val="dk1"/>
                  </a:solidFill>
                  <a:latin typeface="Arial"/>
                  <a:ea typeface="Arial"/>
                  <a:cs typeface="Arial"/>
                  <a:sym typeface="Arial"/>
                </a:rPr>
                <a:t>, 2714-2721 (2010). </a:t>
              </a:r>
            </a:p>
            <a:p>
              <a:pPr marL="0" marR="0" lvl="0" indent="0" algn="l" rtl="0">
                <a:lnSpc>
                  <a:spcPct val="100000"/>
                </a:lnSpc>
                <a:spcBef>
                  <a:spcPts val="0"/>
                </a:spcBef>
                <a:spcAft>
                  <a:spcPts val="0"/>
                </a:spcAft>
                <a:buClr>
                  <a:schemeClr val="dk1"/>
                </a:buClr>
                <a:buSzPct val="25000"/>
                <a:buFont typeface="Arial"/>
                <a:buNone/>
              </a:pPr>
              <a:r>
                <a:rPr lang="en-US" sz="1600" b="0" i="0" u="none" strike="noStrike" cap="none" baseline="0">
                  <a:solidFill>
                    <a:schemeClr val="dk1"/>
                  </a:solidFill>
                  <a:latin typeface="Arial"/>
                  <a:ea typeface="Arial"/>
                  <a:cs typeface="Arial"/>
                  <a:sym typeface="Arial"/>
                </a:rPr>
                <a:t>3. Lindeman, R. &amp; Pelegri, F. Vertebrate Maternal-Effect Genes: Insights Into Fertilization, Early Cleavage Divisions, and Germ Cell Determinant Localization From Studies in the Zebrafish. </a:t>
              </a:r>
              <a:r>
                <a:rPr lang="en-US" sz="1600" b="0" i="1" u="none" strike="noStrike" cap="none" baseline="0">
                  <a:solidFill>
                    <a:schemeClr val="dk1"/>
                  </a:solidFill>
                  <a:latin typeface="Arial"/>
                  <a:ea typeface="Arial"/>
                  <a:cs typeface="Arial"/>
                  <a:sym typeface="Arial"/>
                </a:rPr>
                <a:t>Mol. Reprod. Dev.</a:t>
              </a:r>
              <a:r>
                <a:rPr lang="en-US" sz="1600" b="1" i="0" u="none" strike="noStrike" cap="none" baseline="0">
                  <a:solidFill>
                    <a:schemeClr val="dk1"/>
                  </a:solidFill>
                  <a:latin typeface="Arial"/>
                  <a:ea typeface="Arial"/>
                  <a:cs typeface="Arial"/>
                  <a:sym typeface="Arial"/>
                </a:rPr>
                <a:t> 77</a:t>
              </a:r>
              <a:r>
                <a:rPr lang="en-US" sz="1600" b="0" i="0" u="none" strike="noStrike" cap="none" baseline="0">
                  <a:solidFill>
                    <a:schemeClr val="dk1"/>
                  </a:solidFill>
                  <a:latin typeface="Arial"/>
                  <a:ea typeface="Arial"/>
                  <a:cs typeface="Arial"/>
                  <a:sym typeface="Arial"/>
                </a:rPr>
                <a:t>, 299-313 (2010). </a:t>
              </a:r>
            </a:p>
            <a:p>
              <a:pPr marL="0" marR="0" lvl="0" indent="0" algn="l" rtl="0">
                <a:lnSpc>
                  <a:spcPct val="100000"/>
                </a:lnSpc>
                <a:spcBef>
                  <a:spcPts val="0"/>
                </a:spcBef>
                <a:spcAft>
                  <a:spcPts val="0"/>
                </a:spcAft>
                <a:buClr>
                  <a:schemeClr val="dk1"/>
                </a:buClr>
                <a:buSzPct val="25000"/>
                <a:buFont typeface="Arial"/>
                <a:buNone/>
              </a:pPr>
              <a:r>
                <a:rPr lang="en-US" sz="1600" b="0" i="0" u="none" strike="noStrike" cap="none" baseline="0">
                  <a:solidFill>
                    <a:schemeClr val="dk1"/>
                  </a:solidFill>
                  <a:latin typeface="Arial"/>
                  <a:ea typeface="Arial"/>
                  <a:cs typeface="Arial"/>
                  <a:sym typeface="Arial"/>
                </a:rPr>
                <a:t>4. Marlow, F. &amp; Mullins, M. Bucky ball functions in Balbiani body assembly and animal-vegetal polarity in the oocyte and follicle cell layer in zebrafish. </a:t>
              </a:r>
              <a:r>
                <a:rPr lang="en-US" sz="1600" b="0" i="1" u="none" strike="noStrike" cap="none" baseline="0">
                  <a:solidFill>
                    <a:schemeClr val="dk1"/>
                  </a:solidFill>
                  <a:latin typeface="Arial"/>
                  <a:ea typeface="Arial"/>
                  <a:cs typeface="Arial"/>
                  <a:sym typeface="Arial"/>
                </a:rPr>
                <a:t>Dev. Biol.</a:t>
              </a:r>
              <a:r>
                <a:rPr lang="en-US" sz="1600" b="1" i="0" u="none" strike="noStrike" cap="none" baseline="0">
                  <a:solidFill>
                    <a:schemeClr val="dk1"/>
                  </a:solidFill>
                  <a:latin typeface="Arial"/>
                  <a:ea typeface="Arial"/>
                  <a:cs typeface="Arial"/>
                  <a:sym typeface="Arial"/>
                </a:rPr>
                <a:t> 321</a:t>
              </a:r>
              <a:r>
                <a:rPr lang="en-US" sz="1600" b="0" i="0" u="none" strike="noStrike" cap="none" baseline="0">
                  <a:solidFill>
                    <a:schemeClr val="dk1"/>
                  </a:solidFill>
                  <a:latin typeface="Arial"/>
                  <a:ea typeface="Arial"/>
                  <a:cs typeface="Arial"/>
                  <a:sym typeface="Arial"/>
                </a:rPr>
                <a:t>, 40-50 (2008). </a:t>
              </a:r>
            </a:p>
            <a:p>
              <a:pPr marL="0" marR="0" lvl="0" indent="0" algn="l" rtl="0">
                <a:lnSpc>
                  <a:spcPct val="100000"/>
                </a:lnSpc>
                <a:spcBef>
                  <a:spcPts val="0"/>
                </a:spcBef>
                <a:spcAft>
                  <a:spcPts val="0"/>
                </a:spcAft>
                <a:buClr>
                  <a:schemeClr val="dk1"/>
                </a:buClr>
                <a:buSzPct val="25000"/>
                <a:buFont typeface="Arial"/>
                <a:buNone/>
              </a:pPr>
              <a:r>
                <a:rPr lang="en-US" sz="1600" b="0" i="0" u="none" strike="noStrike" cap="none" baseline="0">
                  <a:solidFill>
                    <a:schemeClr val="dk1"/>
                  </a:solidFill>
                  <a:latin typeface="Arial"/>
                  <a:ea typeface="Arial"/>
                  <a:cs typeface="Arial"/>
                  <a:sym typeface="Arial"/>
                </a:rPr>
                <a:t>5. Song, H. &amp; Cauffman, K. Hermes RNA-binding protein targets RNAs-encoding proteins involved in meiotic maturation, early cleavage, and germline development. </a:t>
              </a:r>
              <a:r>
                <a:rPr lang="en-US" sz="1600" b="0" i="1" u="none" strike="noStrike" cap="none" baseline="0">
                  <a:solidFill>
                    <a:schemeClr val="dk1"/>
                  </a:solidFill>
                  <a:latin typeface="Arial"/>
                  <a:ea typeface="Arial"/>
                  <a:cs typeface="Arial"/>
                  <a:sym typeface="Arial"/>
                </a:rPr>
                <a:t>Differentiation</a:t>
              </a:r>
              <a:r>
                <a:rPr lang="en-US" sz="1600" b="1" i="0" u="none" strike="noStrike" cap="none" baseline="0">
                  <a:solidFill>
                    <a:schemeClr val="dk1"/>
                  </a:solidFill>
                  <a:latin typeface="Arial"/>
                  <a:ea typeface="Arial"/>
                  <a:cs typeface="Arial"/>
                  <a:sym typeface="Arial"/>
                </a:rPr>
                <a:t> 75</a:t>
              </a:r>
              <a:r>
                <a:rPr lang="en-US" sz="1600" b="0" i="0" u="none" strike="noStrike" cap="none" baseline="0">
                  <a:solidFill>
                    <a:schemeClr val="dk1"/>
                  </a:solidFill>
                  <a:latin typeface="Arial"/>
                  <a:ea typeface="Arial"/>
                  <a:cs typeface="Arial"/>
                  <a:sym typeface="Arial"/>
                </a:rPr>
                <a:t>, 519-528 (2007). </a:t>
              </a:r>
            </a:p>
            <a:p>
              <a:pPr marL="0" marR="0" lvl="0" indent="0" algn="l" rtl="0">
                <a:lnSpc>
                  <a:spcPct val="100000"/>
                </a:lnSpc>
                <a:spcBef>
                  <a:spcPts val="0"/>
                </a:spcBef>
                <a:spcAft>
                  <a:spcPts val="0"/>
                </a:spcAft>
                <a:buClr>
                  <a:schemeClr val="dk1"/>
                </a:buClr>
                <a:buSzPct val="25000"/>
                <a:buFont typeface="Arial"/>
                <a:buNone/>
              </a:pPr>
              <a:r>
                <a:rPr lang="en-US" sz="1600" b="0" i="0" u="none" strike="noStrike" cap="none" baseline="0">
                  <a:solidFill>
                    <a:schemeClr val="dk1"/>
                  </a:solidFill>
                  <a:latin typeface="Arial"/>
                  <a:ea typeface="Arial"/>
                  <a:cs typeface="Arial"/>
                  <a:sym typeface="Arial"/>
                </a:rPr>
                <a:t>6. Strasser, M. &amp; Mackenzie, N. Control over the morphology and segregation of Zebrafish germ cell granules during embryonic development. </a:t>
              </a:r>
              <a:r>
                <a:rPr lang="en-US" sz="1600" b="0" i="1" u="none" strike="noStrike" cap="none" baseline="0">
                  <a:solidFill>
                    <a:schemeClr val="dk1"/>
                  </a:solidFill>
                  <a:latin typeface="Arial"/>
                  <a:ea typeface="Arial"/>
                  <a:cs typeface="Arial"/>
                  <a:sym typeface="Arial"/>
                </a:rPr>
                <a:t>BMC developmental biology</a:t>
              </a:r>
              <a:r>
                <a:rPr lang="en-US" sz="1600" b="1" i="0" u="none" strike="noStrike" cap="none" baseline="0">
                  <a:solidFill>
                    <a:schemeClr val="dk1"/>
                  </a:solidFill>
                  <a:latin typeface="Arial"/>
                  <a:ea typeface="Arial"/>
                  <a:cs typeface="Arial"/>
                  <a:sym typeface="Arial"/>
                </a:rPr>
                <a:t> 8</a:t>
              </a:r>
              <a:r>
                <a:rPr lang="en-US" sz="1600" b="0" i="0" u="none" strike="noStrike" cap="none" baseline="0">
                  <a:solidFill>
                    <a:schemeClr val="dk1"/>
                  </a:solidFill>
                  <a:latin typeface="Arial"/>
                  <a:ea typeface="Arial"/>
                  <a:cs typeface="Arial"/>
                  <a:sym typeface="Arial"/>
                </a:rPr>
                <a:t> (2008). </a:t>
              </a:r>
            </a:p>
            <a:p>
              <a:pPr marL="0" marR="0" lvl="0" indent="0" algn="l" rtl="0">
                <a:lnSpc>
                  <a:spcPct val="100000"/>
                </a:lnSpc>
                <a:spcBef>
                  <a:spcPts val="0"/>
                </a:spcBef>
                <a:spcAft>
                  <a:spcPts val="0"/>
                </a:spcAft>
                <a:buClr>
                  <a:schemeClr val="dk1"/>
                </a:buClr>
                <a:buSzPct val="25000"/>
                <a:buFont typeface="Arial"/>
                <a:buNone/>
              </a:pPr>
              <a:r>
                <a:rPr lang="en-US" sz="1600" b="0" i="0" u="none" strike="noStrike" cap="none" baseline="0">
                  <a:solidFill>
                    <a:schemeClr val="dk1"/>
                  </a:solidFill>
                  <a:latin typeface="Arial"/>
                  <a:ea typeface="Arial"/>
                  <a:cs typeface="Arial"/>
                  <a:sym typeface="Arial"/>
                </a:rPr>
                <a:t>7. Tsui, S. &amp; Dai, T. Identification of two novel proteins that interact with germ-cell-specific RNA-binding proteins DAZ and DAZL1. </a:t>
              </a:r>
              <a:r>
                <a:rPr lang="en-US" sz="1600" b="0" i="1" u="none" strike="noStrike" cap="none" baseline="0">
                  <a:solidFill>
                    <a:schemeClr val="dk1"/>
                  </a:solidFill>
                  <a:latin typeface="Arial"/>
                  <a:ea typeface="Arial"/>
                  <a:cs typeface="Arial"/>
                  <a:sym typeface="Arial"/>
                </a:rPr>
                <a:t>Genomics</a:t>
              </a:r>
              <a:r>
                <a:rPr lang="en-US" sz="1600" b="1" i="0" u="none" strike="noStrike" cap="none" baseline="0">
                  <a:solidFill>
                    <a:schemeClr val="dk1"/>
                  </a:solidFill>
                  <a:latin typeface="Arial"/>
                  <a:ea typeface="Arial"/>
                  <a:cs typeface="Arial"/>
                  <a:sym typeface="Arial"/>
                </a:rPr>
                <a:t> 65</a:t>
              </a:r>
              <a:r>
                <a:rPr lang="en-US" sz="1600" b="0" i="0" u="none" strike="noStrike" cap="none" baseline="0">
                  <a:solidFill>
                    <a:schemeClr val="dk1"/>
                  </a:solidFill>
                  <a:latin typeface="Arial"/>
                  <a:ea typeface="Arial"/>
                  <a:cs typeface="Arial"/>
                  <a:sym typeface="Arial"/>
                </a:rPr>
                <a:t>, 266-273 (2000). </a:t>
              </a:r>
            </a:p>
          </p:txBody>
        </p:sp>
        <p:grpSp>
          <p:nvGrpSpPr>
            <p:cNvPr id="130" name="Shape 130"/>
            <p:cNvGrpSpPr/>
            <p:nvPr/>
          </p:nvGrpSpPr>
          <p:grpSpPr>
            <a:xfrm>
              <a:off x="56811815" y="0"/>
              <a:ext cx="2090671831" cy="2147483647"/>
              <a:chOff x="0" y="0"/>
              <a:chExt cx="2147483647" cy="2147483647"/>
            </a:xfrm>
          </p:grpSpPr>
          <p:sp>
            <p:nvSpPr>
              <p:cNvPr id="131" name="Shape 131"/>
              <p:cNvSpPr txBox="1"/>
              <p:nvPr/>
            </p:nvSpPr>
            <p:spPr>
              <a:xfrm>
                <a:off x="0" y="0"/>
                <a:ext cx="2093018401" cy="176480051"/>
              </a:xfrm>
              <a:prstGeom prst="rect">
                <a:avLst/>
              </a:prstGeom>
              <a:solidFill>
                <a:srgbClr val="4597A0"/>
              </a:solidFill>
              <a:ln>
                <a:noFill/>
              </a:ln>
            </p:spPr>
            <p:txBody>
              <a:bodyPr lIns="91425" tIns="91425" rIns="91425" bIns="91425" anchor="ctr" anchorCtr="0">
                <a:noAutofit/>
              </a:bodyPr>
              <a:lstStyle/>
              <a:p>
                <a:pPr marL="1644650" marR="0" lvl="0" indent="-1644650" algn="ctr" rtl="0">
                  <a:lnSpc>
                    <a:spcPct val="100000"/>
                  </a:lnSpc>
                  <a:spcBef>
                    <a:spcPts val="0"/>
                  </a:spcBef>
                  <a:spcAft>
                    <a:spcPts val="0"/>
                  </a:spcAft>
                  <a:buClr>
                    <a:schemeClr val="lt1"/>
                  </a:buClr>
                  <a:buSzPct val="25000"/>
                  <a:buFont typeface="Arial"/>
                  <a:buNone/>
                </a:pPr>
                <a:r>
                  <a:rPr lang="en-US" sz="3700" b="1" i="0" u="none" strike="noStrike" cap="none" baseline="0">
                    <a:solidFill>
                      <a:schemeClr val="lt1"/>
                    </a:solidFill>
                    <a:latin typeface="Arial"/>
                    <a:ea typeface="Arial"/>
                    <a:cs typeface="Arial"/>
                    <a:sym typeface="Arial"/>
                  </a:rPr>
                  <a:t>References</a:t>
                </a:r>
              </a:p>
            </p:txBody>
          </p:sp>
          <p:sp>
            <p:nvSpPr>
              <p:cNvPr id="132" name="Shape 132"/>
              <p:cNvSpPr txBox="1"/>
              <p:nvPr/>
            </p:nvSpPr>
            <p:spPr>
              <a:xfrm>
                <a:off x="19938447" y="1556368667"/>
                <a:ext cx="2127545199" cy="176480281"/>
              </a:xfrm>
              <a:prstGeom prst="rect">
                <a:avLst/>
              </a:prstGeom>
              <a:solidFill>
                <a:srgbClr val="4597A0"/>
              </a:solidFill>
              <a:ln>
                <a:noFill/>
              </a:ln>
            </p:spPr>
            <p:txBody>
              <a:bodyPr lIns="91425" tIns="91425" rIns="91425" bIns="91425" anchor="ctr" anchorCtr="0">
                <a:noAutofit/>
              </a:bodyPr>
              <a:lstStyle/>
              <a:p>
                <a:pPr marL="1644650" marR="0" lvl="0" indent="-1644650" algn="ctr" rtl="0">
                  <a:lnSpc>
                    <a:spcPct val="100000"/>
                  </a:lnSpc>
                  <a:spcBef>
                    <a:spcPts val="0"/>
                  </a:spcBef>
                  <a:spcAft>
                    <a:spcPts val="0"/>
                  </a:spcAft>
                  <a:buClr>
                    <a:schemeClr val="lt1"/>
                  </a:buClr>
                  <a:buSzPct val="25000"/>
                  <a:buFont typeface="Arial"/>
                  <a:buNone/>
                </a:pPr>
                <a:r>
                  <a:rPr lang="en-US" sz="3700" b="1" i="0" u="none" strike="noStrike" cap="none" baseline="0">
                    <a:solidFill>
                      <a:schemeClr val="lt1"/>
                    </a:solidFill>
                    <a:latin typeface="Arial"/>
                    <a:ea typeface="Arial"/>
                    <a:cs typeface="Arial"/>
                    <a:sym typeface="Arial"/>
                  </a:rPr>
                  <a:t>Acknowledgements</a:t>
                </a:r>
              </a:p>
            </p:txBody>
          </p:sp>
          <p:sp>
            <p:nvSpPr>
              <p:cNvPr id="133" name="Shape 133"/>
              <p:cNvSpPr txBox="1"/>
              <p:nvPr/>
            </p:nvSpPr>
            <p:spPr>
              <a:xfrm>
                <a:off x="35498957" y="1780454563"/>
                <a:ext cx="2092531943" cy="36702908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400" b="0" i="0" u="none" strike="noStrike" cap="none" baseline="0">
                    <a:solidFill>
                      <a:schemeClr val="dk1"/>
                    </a:solidFill>
                    <a:latin typeface="Arial"/>
                    <a:ea typeface="Arial"/>
                    <a:cs typeface="Arial"/>
                    <a:sym typeface="Arial"/>
                  </a:rPr>
                  <a:t>SURP/Work supported by NIH ROI GM089979</a:t>
                </a:r>
              </a:p>
              <a:p>
                <a:pPr marL="0" marR="0" lvl="0" indent="0" algn="l" rtl="0">
                  <a:lnSpc>
                    <a:spcPct val="100000"/>
                  </a:lnSpc>
                  <a:spcBef>
                    <a:spcPts val="0"/>
                  </a:spcBef>
                  <a:spcAft>
                    <a:spcPts val="0"/>
                  </a:spcAft>
                  <a:buClr>
                    <a:schemeClr val="dk1"/>
                  </a:buClr>
                  <a:buSzPct val="25000"/>
                  <a:buFont typeface="Arial"/>
                  <a:buNone/>
                </a:pPr>
                <a:r>
                  <a:rPr lang="en-US" sz="2400" b="0" i="0" u="none" strike="noStrike" cap="none" baseline="0">
                    <a:solidFill>
                      <a:schemeClr val="dk1"/>
                    </a:solidFill>
                    <a:latin typeface="Arial"/>
                    <a:ea typeface="Arial"/>
                    <a:cs typeface="Arial"/>
                    <a:sym typeface="Arial"/>
                  </a:rPr>
                  <a:t>I would like thank Amanda Heim, Odelya Hartung, Xin Li, Raissa Zossou, and Spartak Kalinin.</a:t>
                </a:r>
              </a:p>
            </p:txBody>
          </p:sp>
        </p:grpSp>
      </p:grpSp>
      <p:grpSp>
        <p:nvGrpSpPr>
          <p:cNvPr id="134" name="Shape 134"/>
          <p:cNvGrpSpPr/>
          <p:nvPr/>
        </p:nvGrpSpPr>
        <p:grpSpPr>
          <a:xfrm>
            <a:off x="9050336" y="24784050"/>
            <a:ext cx="1790699" cy="1685925"/>
            <a:chOff x="0" y="0"/>
            <a:chExt cx="2147483647" cy="2147483646"/>
          </a:xfrm>
        </p:grpSpPr>
        <p:pic>
          <p:nvPicPr>
            <p:cNvPr id="135" name="Shape 135"/>
            <p:cNvPicPr preferRelativeResize="0"/>
            <p:nvPr/>
          </p:nvPicPr>
          <p:blipFill rotWithShape="1">
            <a:blip r:embed="rId14">
              <a:alphaModFix/>
            </a:blip>
            <a:srcRect/>
            <a:stretch/>
          </p:blipFill>
          <p:spPr>
            <a:xfrm>
              <a:off x="0" y="0"/>
              <a:ext cx="2147483647" cy="2147483646"/>
            </a:xfrm>
            <a:prstGeom prst="rect">
              <a:avLst/>
            </a:prstGeom>
            <a:noFill/>
            <a:ln>
              <a:noFill/>
            </a:ln>
          </p:spPr>
        </p:pic>
        <p:cxnSp>
          <p:nvCxnSpPr>
            <p:cNvPr id="136" name="Shape 136"/>
            <p:cNvCxnSpPr/>
            <p:nvPr/>
          </p:nvCxnSpPr>
          <p:spPr>
            <a:xfrm rot="10800000">
              <a:off x="1213245056" y="1391801900"/>
              <a:ext cx="245520029" cy="105689768"/>
            </a:xfrm>
            <a:prstGeom prst="straightConnector1">
              <a:avLst/>
            </a:prstGeom>
            <a:noFill/>
            <a:ln w="9525" cap="rnd">
              <a:solidFill>
                <a:schemeClr val="lt1"/>
              </a:solidFill>
              <a:prstDash val="solid"/>
              <a:miter/>
              <a:headEnd type="none" w="med" len="med"/>
              <a:tailEnd type="stealth" w="lg" len="lg"/>
            </a:ln>
          </p:spPr>
        </p:cxnSp>
        <p:cxnSp>
          <p:nvCxnSpPr>
            <p:cNvPr id="137" name="Shape 137"/>
            <p:cNvCxnSpPr/>
            <p:nvPr/>
          </p:nvCxnSpPr>
          <p:spPr>
            <a:xfrm rot="10800000">
              <a:off x="480644819" y="1560905940"/>
              <a:ext cx="245520029" cy="105689768"/>
            </a:xfrm>
            <a:prstGeom prst="straightConnector1">
              <a:avLst/>
            </a:prstGeom>
            <a:noFill/>
            <a:ln w="9525" cap="rnd">
              <a:solidFill>
                <a:schemeClr val="lt1"/>
              </a:solidFill>
              <a:prstDash val="solid"/>
              <a:miter/>
              <a:headEnd type="none" w="med" len="med"/>
              <a:tailEnd type="stealth" w="lg" len="lg"/>
            </a:ln>
          </p:spPr>
        </p:cxnSp>
        <p:cxnSp>
          <p:nvCxnSpPr>
            <p:cNvPr id="138" name="Shape 138"/>
            <p:cNvCxnSpPr/>
            <p:nvPr/>
          </p:nvCxnSpPr>
          <p:spPr>
            <a:xfrm rot="10800000">
              <a:off x="868725004" y="773516537"/>
              <a:ext cx="245520029" cy="105689768"/>
            </a:xfrm>
            <a:prstGeom prst="straightConnector1">
              <a:avLst/>
            </a:prstGeom>
            <a:noFill/>
            <a:ln w="9525" cap="rnd">
              <a:solidFill>
                <a:schemeClr val="lt1"/>
              </a:solidFill>
              <a:prstDash val="solid"/>
              <a:miter/>
              <a:headEnd type="none" w="med" len="med"/>
              <a:tailEnd type="stealth" w="lg" len="lg"/>
            </a:ln>
          </p:spPr>
        </p:cxnSp>
        <p:cxnSp>
          <p:nvCxnSpPr>
            <p:cNvPr id="139" name="Shape 139"/>
            <p:cNvCxnSpPr/>
            <p:nvPr/>
          </p:nvCxnSpPr>
          <p:spPr>
            <a:xfrm rot="10800000">
              <a:off x="468764926" y="826361497"/>
              <a:ext cx="245520029" cy="105689768"/>
            </a:xfrm>
            <a:prstGeom prst="straightConnector1">
              <a:avLst/>
            </a:prstGeom>
            <a:noFill/>
            <a:ln w="9525" cap="rnd">
              <a:solidFill>
                <a:schemeClr val="lt1"/>
              </a:solidFill>
              <a:prstDash val="solid"/>
              <a:miter/>
              <a:headEnd type="none" w="med" len="med"/>
              <a:tailEnd type="stealth" w="lg" len="lg"/>
            </a:ln>
          </p:spPr>
        </p:cxnSp>
      </p:grpSp>
      <p:grpSp>
        <p:nvGrpSpPr>
          <p:cNvPr id="140" name="Shape 140"/>
          <p:cNvGrpSpPr/>
          <p:nvPr/>
        </p:nvGrpSpPr>
        <p:grpSpPr>
          <a:xfrm>
            <a:off x="15449550" y="14476411"/>
            <a:ext cx="6889749" cy="2386013"/>
            <a:chOff x="0" y="0"/>
            <a:chExt cx="2147483646" cy="2147483646"/>
          </a:xfrm>
        </p:grpSpPr>
        <p:grpSp>
          <p:nvGrpSpPr>
            <p:cNvPr id="141" name="Shape 141"/>
            <p:cNvGrpSpPr/>
            <p:nvPr/>
          </p:nvGrpSpPr>
          <p:grpSpPr>
            <a:xfrm>
              <a:off x="0" y="0"/>
              <a:ext cx="2147483646" cy="2147483646"/>
              <a:chOff x="0" y="0"/>
              <a:chExt cx="2147483646" cy="2147483646"/>
            </a:xfrm>
          </p:grpSpPr>
          <p:sp>
            <p:nvSpPr>
              <p:cNvPr id="142" name="Shape 142"/>
              <p:cNvSpPr txBox="1"/>
              <p:nvPr/>
            </p:nvSpPr>
            <p:spPr>
              <a:xfrm>
                <a:off x="355823950" y="467143675"/>
                <a:ext cx="1259631702" cy="1680339972"/>
              </a:xfrm>
              <a:prstGeom prst="rect">
                <a:avLst/>
              </a:prstGeom>
              <a:solidFill>
                <a:schemeClr val="lt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grpSp>
            <p:nvGrpSpPr>
              <p:cNvPr id="143" name="Shape 143"/>
              <p:cNvGrpSpPr/>
              <p:nvPr/>
            </p:nvGrpSpPr>
            <p:grpSpPr>
              <a:xfrm>
                <a:off x="0" y="0"/>
                <a:ext cx="2147483646" cy="2105600439"/>
                <a:chOff x="0" y="0"/>
                <a:chExt cx="2147483647" cy="2147483647"/>
              </a:xfrm>
            </p:grpSpPr>
            <p:sp>
              <p:nvSpPr>
                <p:cNvPr id="144" name="Shape 144"/>
                <p:cNvSpPr txBox="1"/>
                <p:nvPr/>
              </p:nvSpPr>
              <p:spPr>
                <a:xfrm>
                  <a:off x="564908631" y="0"/>
                  <a:ext cx="221434471" cy="33911269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0" i="0" u="none" strike="noStrike" cap="none" baseline="0">
                      <a:solidFill>
                        <a:schemeClr val="dk1"/>
                      </a:solidFill>
                      <a:latin typeface="Arial"/>
                      <a:ea typeface="Arial"/>
                      <a:cs typeface="Arial"/>
                      <a:sym typeface="Arial"/>
                    </a:rPr>
                    <a:t>RRM</a:t>
                  </a:r>
                </a:p>
              </p:txBody>
            </p:sp>
            <p:sp>
              <p:nvSpPr>
                <p:cNvPr id="145" name="Shape 145"/>
                <p:cNvSpPr txBox="1"/>
                <p:nvPr/>
              </p:nvSpPr>
              <p:spPr>
                <a:xfrm>
                  <a:off x="436217211" y="235259854"/>
                  <a:ext cx="249507148" cy="33911269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0000"/>
                    </a:buClr>
                    <a:buSzPct val="25000"/>
                    <a:buFont typeface="Arial"/>
                    <a:buNone/>
                  </a:pPr>
                  <a:r>
                    <a:rPr lang="en-US" sz="1800" b="0" i="0" u="none" strike="noStrike" cap="none" baseline="0">
                      <a:solidFill>
                        <a:srgbClr val="FF0000"/>
                      </a:solidFill>
                      <a:latin typeface="Arial"/>
                      <a:ea typeface="Arial"/>
                      <a:cs typeface="Arial"/>
                      <a:sym typeface="Arial"/>
                    </a:rPr>
                    <a:t>RNP1</a:t>
                  </a:r>
                </a:p>
              </p:txBody>
            </p:sp>
            <p:sp>
              <p:nvSpPr>
                <p:cNvPr id="146" name="Shape 146"/>
                <p:cNvSpPr txBox="1"/>
                <p:nvPr/>
              </p:nvSpPr>
              <p:spPr>
                <a:xfrm>
                  <a:off x="659816349" y="233603243"/>
                  <a:ext cx="249507148" cy="33911269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0000"/>
                    </a:buClr>
                    <a:buSzPct val="25000"/>
                    <a:buFont typeface="Arial"/>
                    <a:buNone/>
                  </a:pPr>
                  <a:r>
                    <a:rPr lang="en-US" sz="1800" b="0" i="0" u="none" strike="noStrike" cap="none" baseline="0">
                      <a:solidFill>
                        <a:srgbClr val="FF0000"/>
                      </a:solidFill>
                      <a:latin typeface="Arial"/>
                      <a:ea typeface="Arial"/>
                      <a:cs typeface="Arial"/>
                      <a:sym typeface="Arial"/>
                    </a:rPr>
                    <a:t>RNP2</a:t>
                  </a:r>
                </a:p>
              </p:txBody>
            </p:sp>
            <p:sp>
              <p:nvSpPr>
                <p:cNvPr id="147" name="Shape 147"/>
                <p:cNvSpPr txBox="1"/>
                <p:nvPr/>
              </p:nvSpPr>
              <p:spPr>
                <a:xfrm>
                  <a:off x="1332410152" y="0"/>
                  <a:ext cx="277404311" cy="33911269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0" i="0" u="none" strike="noStrike" cap="none" baseline="0">
                      <a:solidFill>
                        <a:schemeClr val="dk1"/>
                      </a:solidFill>
                      <a:latin typeface="Arial"/>
                      <a:ea typeface="Arial"/>
                      <a:cs typeface="Arial"/>
                      <a:sym typeface="Arial"/>
                    </a:rPr>
                    <a:t>C-term</a:t>
                  </a:r>
                </a:p>
              </p:txBody>
            </p:sp>
            <p:sp>
              <p:nvSpPr>
                <p:cNvPr id="148" name="Shape 148"/>
                <p:cNvSpPr txBox="1"/>
                <p:nvPr/>
              </p:nvSpPr>
              <p:spPr>
                <a:xfrm>
                  <a:off x="1609658777" y="518998242"/>
                  <a:ext cx="257658581" cy="33911269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0" i="0" u="none" strike="noStrike" cap="none" baseline="0">
                      <a:solidFill>
                        <a:schemeClr val="dk1"/>
                      </a:solidFill>
                      <a:latin typeface="Arial"/>
                      <a:ea typeface="Arial"/>
                      <a:cs typeface="Arial"/>
                      <a:sym typeface="Arial"/>
                    </a:rPr>
                    <a:t>200aa</a:t>
                  </a:r>
                </a:p>
              </p:txBody>
            </p:sp>
            <p:sp>
              <p:nvSpPr>
                <p:cNvPr id="149" name="Shape 149"/>
                <p:cNvSpPr txBox="1"/>
                <p:nvPr/>
              </p:nvSpPr>
              <p:spPr>
                <a:xfrm>
                  <a:off x="1609658777" y="952185954"/>
                  <a:ext cx="257658581" cy="33911269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0" i="0" u="none" strike="noStrike" cap="none" baseline="0">
                      <a:solidFill>
                        <a:schemeClr val="dk1"/>
                      </a:solidFill>
                      <a:latin typeface="Arial"/>
                      <a:ea typeface="Arial"/>
                      <a:cs typeface="Arial"/>
                      <a:sym typeface="Arial"/>
                    </a:rPr>
                    <a:t>209aa</a:t>
                  </a:r>
                </a:p>
              </p:txBody>
            </p:sp>
            <p:sp>
              <p:nvSpPr>
                <p:cNvPr id="150" name="Shape 150"/>
                <p:cNvSpPr txBox="1"/>
                <p:nvPr/>
              </p:nvSpPr>
              <p:spPr>
                <a:xfrm>
                  <a:off x="1865898408" y="952185954"/>
                  <a:ext cx="281585238" cy="33911269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0" i="0" u="none" strike="noStrike" cap="none" baseline="0">
                      <a:solidFill>
                        <a:schemeClr val="dk1"/>
                      </a:solidFill>
                      <a:latin typeface="Arial"/>
                      <a:ea typeface="Arial"/>
                      <a:cs typeface="Arial"/>
                      <a:sym typeface="Arial"/>
                    </a:rPr>
                    <a:t>87% Id</a:t>
                  </a:r>
                </a:p>
              </p:txBody>
            </p:sp>
            <p:sp>
              <p:nvSpPr>
                <p:cNvPr id="151" name="Shape 151"/>
                <p:cNvSpPr txBox="1"/>
                <p:nvPr/>
              </p:nvSpPr>
              <p:spPr>
                <a:xfrm>
                  <a:off x="1609659327" y="1411685315"/>
                  <a:ext cx="257658581" cy="33911269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0" i="0" u="none" strike="noStrike" cap="none" baseline="0">
                      <a:solidFill>
                        <a:schemeClr val="dk1"/>
                      </a:solidFill>
                      <a:latin typeface="Arial"/>
                      <a:ea typeface="Arial"/>
                      <a:cs typeface="Arial"/>
                      <a:sym typeface="Arial"/>
                    </a:rPr>
                    <a:t>206aa</a:t>
                  </a:r>
                </a:p>
              </p:txBody>
            </p:sp>
            <p:sp>
              <p:nvSpPr>
                <p:cNvPr id="152" name="Shape 152"/>
                <p:cNvSpPr txBox="1"/>
                <p:nvPr/>
              </p:nvSpPr>
              <p:spPr>
                <a:xfrm>
                  <a:off x="1609659327" y="1808370953"/>
                  <a:ext cx="257658581" cy="33911269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0" i="0" u="none" strike="noStrike" cap="none" baseline="0">
                      <a:solidFill>
                        <a:schemeClr val="dk1"/>
                      </a:solidFill>
                      <a:latin typeface="Arial"/>
                      <a:ea typeface="Arial"/>
                      <a:cs typeface="Arial"/>
                      <a:sym typeface="Arial"/>
                    </a:rPr>
                    <a:t>196aa</a:t>
                  </a:r>
                </a:p>
              </p:txBody>
            </p:sp>
            <p:sp>
              <p:nvSpPr>
                <p:cNvPr id="153" name="Shape 153"/>
                <p:cNvSpPr txBox="1"/>
                <p:nvPr/>
              </p:nvSpPr>
              <p:spPr>
                <a:xfrm>
                  <a:off x="1865898408" y="1411682888"/>
                  <a:ext cx="281585238" cy="33911269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0" i="0" u="none" strike="noStrike" cap="none" baseline="0">
                      <a:solidFill>
                        <a:schemeClr val="dk1"/>
                      </a:solidFill>
                      <a:latin typeface="Arial"/>
                      <a:ea typeface="Arial"/>
                      <a:cs typeface="Arial"/>
                      <a:sym typeface="Arial"/>
                    </a:rPr>
                    <a:t>85% Id</a:t>
                  </a:r>
                </a:p>
              </p:txBody>
            </p:sp>
            <p:sp>
              <p:nvSpPr>
                <p:cNvPr id="154" name="Shape 154"/>
                <p:cNvSpPr txBox="1"/>
                <p:nvPr/>
              </p:nvSpPr>
              <p:spPr>
                <a:xfrm>
                  <a:off x="1865898408" y="1808369335"/>
                  <a:ext cx="281585238" cy="33911269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0" i="0" u="none" strike="noStrike" cap="none" baseline="0">
                      <a:solidFill>
                        <a:schemeClr val="dk1"/>
                      </a:solidFill>
                      <a:latin typeface="Arial"/>
                      <a:ea typeface="Arial"/>
                      <a:cs typeface="Arial"/>
                      <a:sym typeface="Arial"/>
                    </a:rPr>
                    <a:t>87% Id</a:t>
                  </a:r>
                </a:p>
              </p:txBody>
            </p:sp>
            <p:sp>
              <p:nvSpPr>
                <p:cNvPr id="155" name="Shape 155"/>
                <p:cNvSpPr txBox="1"/>
                <p:nvPr/>
              </p:nvSpPr>
              <p:spPr>
                <a:xfrm>
                  <a:off x="0" y="518996625"/>
                  <a:ext cx="357511732" cy="33911269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0" i="0" u="none" strike="noStrike" cap="none" baseline="0">
                      <a:solidFill>
                        <a:schemeClr val="dk1"/>
                      </a:solidFill>
                      <a:latin typeface="Arial"/>
                      <a:ea typeface="Arial"/>
                      <a:cs typeface="Arial"/>
                      <a:sym typeface="Arial"/>
                    </a:rPr>
                    <a:t>Zebrafish</a:t>
                  </a:r>
                </a:p>
              </p:txBody>
            </p:sp>
            <p:sp>
              <p:nvSpPr>
                <p:cNvPr id="156" name="Shape 156"/>
                <p:cNvSpPr txBox="1"/>
                <p:nvPr/>
              </p:nvSpPr>
              <p:spPr>
                <a:xfrm>
                  <a:off x="59438593" y="952184337"/>
                  <a:ext cx="289525715" cy="33911269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0" i="0" u="none" strike="noStrike" cap="none" baseline="0">
                      <a:solidFill>
                        <a:schemeClr val="dk1"/>
                      </a:solidFill>
                      <a:latin typeface="Arial"/>
                      <a:ea typeface="Arial"/>
                      <a:cs typeface="Arial"/>
                      <a:sym typeface="Arial"/>
                    </a:rPr>
                    <a:t>Human</a:t>
                  </a:r>
                </a:p>
              </p:txBody>
            </p:sp>
            <p:sp>
              <p:nvSpPr>
                <p:cNvPr id="157" name="Shape 157"/>
                <p:cNvSpPr txBox="1"/>
                <p:nvPr/>
              </p:nvSpPr>
              <p:spPr>
                <a:xfrm>
                  <a:off x="73414741" y="1411682888"/>
                  <a:ext cx="273539267" cy="33911269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0" i="0" u="none" strike="noStrike" cap="none" baseline="0">
                      <a:solidFill>
                        <a:schemeClr val="dk1"/>
                      </a:solidFill>
                      <a:latin typeface="Arial"/>
                      <a:ea typeface="Arial"/>
                      <a:cs typeface="Arial"/>
                      <a:sym typeface="Arial"/>
                    </a:rPr>
                    <a:t>Mouse</a:t>
                  </a:r>
                </a:p>
              </p:txBody>
            </p:sp>
            <p:sp>
              <p:nvSpPr>
                <p:cNvPr id="158" name="Shape 158"/>
                <p:cNvSpPr txBox="1"/>
                <p:nvPr/>
              </p:nvSpPr>
              <p:spPr>
                <a:xfrm>
                  <a:off x="13884405" y="1808369335"/>
                  <a:ext cx="341631061" cy="33911269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0" i="0" u="none" strike="noStrike" cap="none" baseline="0">
                      <a:solidFill>
                        <a:schemeClr val="dk1"/>
                      </a:solidFill>
                      <a:latin typeface="Arial"/>
                      <a:ea typeface="Arial"/>
                      <a:cs typeface="Arial"/>
                      <a:sym typeface="Arial"/>
                    </a:rPr>
                    <a:t>Xenopus</a:t>
                  </a:r>
                </a:p>
              </p:txBody>
            </p:sp>
          </p:grpSp>
        </p:grpSp>
        <p:pic>
          <p:nvPicPr>
            <p:cNvPr id="159" name="Shape 159"/>
            <p:cNvPicPr preferRelativeResize="0"/>
            <p:nvPr/>
          </p:nvPicPr>
          <p:blipFill rotWithShape="1">
            <a:blip r:embed="rId15">
              <a:alphaModFix/>
            </a:blip>
            <a:srcRect l="16316" t="46421" r="16551" b="46594"/>
            <a:stretch/>
          </p:blipFill>
          <p:spPr>
            <a:xfrm>
              <a:off x="336475751" y="515927996"/>
              <a:ext cx="1301619129" cy="391574746"/>
            </a:xfrm>
            <a:prstGeom prst="rect">
              <a:avLst/>
            </a:prstGeom>
            <a:noFill/>
            <a:ln>
              <a:noFill/>
            </a:ln>
          </p:spPr>
        </p:pic>
        <p:pic>
          <p:nvPicPr>
            <p:cNvPr id="160" name="Shape 160"/>
            <p:cNvPicPr preferRelativeResize="0"/>
            <p:nvPr/>
          </p:nvPicPr>
          <p:blipFill rotWithShape="1">
            <a:blip r:embed="rId15">
              <a:alphaModFix/>
            </a:blip>
            <a:srcRect l="16316" t="46421" r="16551" b="46594"/>
            <a:stretch/>
          </p:blipFill>
          <p:spPr>
            <a:xfrm>
              <a:off x="335996941" y="912976004"/>
              <a:ext cx="1301619129" cy="391574746"/>
            </a:xfrm>
            <a:prstGeom prst="rect">
              <a:avLst/>
            </a:prstGeom>
            <a:noFill/>
            <a:ln>
              <a:noFill/>
            </a:ln>
          </p:spPr>
        </p:pic>
        <p:pic>
          <p:nvPicPr>
            <p:cNvPr id="161" name="Shape 161"/>
            <p:cNvPicPr preferRelativeResize="0"/>
            <p:nvPr/>
          </p:nvPicPr>
          <p:blipFill rotWithShape="1">
            <a:blip r:embed="rId15">
              <a:alphaModFix/>
            </a:blip>
            <a:srcRect l="16316" t="46421" r="16551" b="46594"/>
            <a:stretch/>
          </p:blipFill>
          <p:spPr>
            <a:xfrm>
              <a:off x="335517816" y="1327347329"/>
              <a:ext cx="1301619129" cy="391574746"/>
            </a:xfrm>
            <a:prstGeom prst="rect">
              <a:avLst/>
            </a:prstGeom>
            <a:noFill/>
            <a:ln>
              <a:noFill/>
            </a:ln>
          </p:spPr>
        </p:pic>
        <p:pic>
          <p:nvPicPr>
            <p:cNvPr id="162" name="Shape 162"/>
            <p:cNvPicPr preferRelativeResize="0"/>
            <p:nvPr/>
          </p:nvPicPr>
          <p:blipFill rotWithShape="1">
            <a:blip r:embed="rId15">
              <a:alphaModFix/>
            </a:blip>
            <a:srcRect l="16316" t="46421" r="16551" b="46594"/>
            <a:stretch/>
          </p:blipFill>
          <p:spPr>
            <a:xfrm>
              <a:off x="335038692" y="1724393523"/>
              <a:ext cx="1301619129" cy="391574746"/>
            </a:xfrm>
            <a:prstGeom prst="rect">
              <a:avLst/>
            </a:prstGeom>
            <a:noFill/>
            <a:ln>
              <a:noFill/>
            </a:ln>
          </p:spPr>
        </p:pic>
      </p:grpSp>
      <p:grpSp>
        <p:nvGrpSpPr>
          <p:cNvPr id="163" name="Shape 163"/>
          <p:cNvGrpSpPr/>
          <p:nvPr/>
        </p:nvGrpSpPr>
        <p:grpSpPr>
          <a:xfrm>
            <a:off x="24577675" y="14995634"/>
            <a:ext cx="8961435" cy="2068402"/>
            <a:chOff x="0" y="0"/>
            <a:chExt cx="2147483647" cy="2147483647"/>
          </a:xfrm>
        </p:grpSpPr>
        <p:pic>
          <p:nvPicPr>
            <p:cNvPr id="164" name="Shape 164"/>
            <p:cNvPicPr preferRelativeResize="0"/>
            <p:nvPr/>
          </p:nvPicPr>
          <p:blipFill rotWithShape="1">
            <a:blip r:embed="rId16">
              <a:alphaModFix/>
            </a:blip>
            <a:srcRect t="17323" r="9023" b="16142"/>
            <a:stretch/>
          </p:blipFill>
          <p:spPr>
            <a:xfrm>
              <a:off x="0" y="794810963"/>
              <a:ext cx="321493753" cy="1234721988"/>
            </a:xfrm>
            <a:prstGeom prst="rect">
              <a:avLst/>
            </a:prstGeom>
            <a:noFill/>
            <a:ln>
              <a:noFill/>
            </a:ln>
          </p:spPr>
        </p:pic>
        <p:pic>
          <p:nvPicPr>
            <p:cNvPr id="165" name="Shape 165"/>
            <p:cNvPicPr preferRelativeResize="0"/>
            <p:nvPr/>
          </p:nvPicPr>
          <p:blipFill rotWithShape="1">
            <a:blip r:embed="rId17">
              <a:alphaModFix/>
            </a:blip>
            <a:srcRect l="35446" t="11555" b="13778"/>
            <a:stretch/>
          </p:blipFill>
          <p:spPr>
            <a:xfrm>
              <a:off x="729257847" y="633756213"/>
              <a:ext cx="549773424" cy="1228129045"/>
            </a:xfrm>
            <a:prstGeom prst="rect">
              <a:avLst/>
            </a:prstGeom>
            <a:noFill/>
            <a:ln>
              <a:noFill/>
            </a:ln>
          </p:spPr>
        </p:pic>
        <p:cxnSp>
          <p:nvCxnSpPr>
            <p:cNvPr id="166" name="Shape 166"/>
            <p:cNvCxnSpPr/>
            <p:nvPr/>
          </p:nvCxnSpPr>
          <p:spPr>
            <a:xfrm rot="10800000" flipH="1">
              <a:off x="409250363" y="1292510757"/>
              <a:ext cx="276442255" cy="1112149"/>
            </a:xfrm>
            <a:prstGeom prst="straightConnector1">
              <a:avLst/>
            </a:prstGeom>
            <a:noFill/>
            <a:ln w="9525" cap="rnd">
              <a:solidFill>
                <a:schemeClr val="dk1"/>
              </a:solidFill>
              <a:prstDash val="solid"/>
              <a:miter/>
              <a:headEnd type="none" w="med" len="med"/>
              <a:tailEnd type="stealth" w="lg" len="lg"/>
            </a:ln>
          </p:spPr>
        </p:cxnSp>
        <p:grpSp>
          <p:nvGrpSpPr>
            <p:cNvPr id="167" name="Shape 167"/>
            <p:cNvGrpSpPr/>
            <p:nvPr/>
          </p:nvGrpSpPr>
          <p:grpSpPr>
            <a:xfrm>
              <a:off x="258899981" y="0"/>
              <a:ext cx="316998373" cy="1107587018"/>
              <a:chOff x="0" y="0"/>
              <a:chExt cx="2147483647" cy="2147483647"/>
            </a:xfrm>
          </p:grpSpPr>
          <p:pic>
            <p:nvPicPr>
              <p:cNvPr id="168" name="Shape 168"/>
              <p:cNvPicPr preferRelativeResize="0"/>
              <p:nvPr/>
            </p:nvPicPr>
            <p:blipFill rotWithShape="1">
              <a:blip r:embed="rId18">
                <a:alphaModFix/>
              </a:blip>
              <a:srcRect/>
              <a:stretch/>
            </p:blipFill>
            <p:spPr>
              <a:xfrm>
                <a:off x="0" y="0"/>
                <a:ext cx="2147483647" cy="2147483647"/>
              </a:xfrm>
              <a:prstGeom prst="rect">
                <a:avLst/>
              </a:prstGeom>
              <a:solidFill>
                <a:srgbClr val="FFFFFF"/>
              </a:solidFill>
              <a:ln>
                <a:noFill/>
              </a:ln>
            </p:spPr>
          </p:pic>
          <p:sp>
            <p:nvSpPr>
              <p:cNvPr id="169" name="Shape 169"/>
              <p:cNvSpPr txBox="1"/>
              <p:nvPr/>
            </p:nvSpPr>
            <p:spPr>
              <a:xfrm rot="-2100000">
                <a:off x="744685334" y="796726410"/>
                <a:ext cx="1276390669" cy="130199747"/>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grpSp>
        <p:sp>
          <p:nvSpPr>
            <p:cNvPr id="170" name="Shape 170"/>
            <p:cNvSpPr txBox="1"/>
            <p:nvPr/>
          </p:nvSpPr>
          <p:spPr>
            <a:xfrm>
              <a:off x="1386551426" y="453139491"/>
              <a:ext cx="760932220" cy="169434415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000" b="0" i="0" u="none" strike="noStrike" cap="none" baseline="0">
                  <a:solidFill>
                    <a:schemeClr val="dk1"/>
                  </a:solidFill>
                  <a:latin typeface="Arial"/>
                  <a:ea typeface="Arial"/>
                  <a:cs typeface="Arial"/>
                  <a:sym typeface="Arial"/>
                </a:rPr>
                <a:t>We microinjected truncated mRNAs encoding GFP fusion proteins and screened for fluorescence at 30 hpf </a:t>
              </a:r>
            </a:p>
          </p:txBody>
        </p:sp>
      </p:grpSp>
      <p:sp>
        <p:nvSpPr>
          <p:cNvPr id="171" name="Shape 171"/>
          <p:cNvSpPr txBox="1"/>
          <p:nvPr/>
        </p:nvSpPr>
        <p:spPr>
          <a:xfrm>
            <a:off x="27474862" y="24736425"/>
            <a:ext cx="7677150" cy="1938336"/>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chemeClr val="dk1"/>
              </a:buClr>
              <a:buSzPct val="25000"/>
              <a:buFont typeface="Arial"/>
              <a:buNone/>
            </a:pPr>
            <a:r>
              <a:rPr lang="en-US" sz="2400" b="0" i="0" u="none" strike="noStrike" cap="none" baseline="0">
                <a:solidFill>
                  <a:schemeClr val="dk1"/>
                </a:solidFill>
                <a:latin typeface="Arial"/>
                <a:ea typeface="Arial"/>
                <a:cs typeface="Arial"/>
                <a:sym typeface="Arial"/>
              </a:rPr>
              <a:t>In order to examine the mechanism by which Rbpms2 localizes or accumulates in the PGCs, we are performing </a:t>
            </a:r>
            <a:r>
              <a:rPr lang="en-US" sz="2400" b="0" i="1" u="none" strike="noStrike" cap="none" baseline="0">
                <a:solidFill>
                  <a:schemeClr val="dk1"/>
                </a:solidFill>
                <a:latin typeface="Arial"/>
                <a:ea typeface="Arial"/>
                <a:cs typeface="Arial"/>
                <a:sym typeface="Arial"/>
              </a:rPr>
              <a:t>in situ </a:t>
            </a:r>
            <a:r>
              <a:rPr lang="en-US" sz="2400" b="0" i="0" u="none" strike="noStrike" cap="none" baseline="0">
                <a:solidFill>
                  <a:schemeClr val="dk1"/>
                </a:solidFill>
                <a:latin typeface="Arial"/>
                <a:ea typeface="Arial"/>
                <a:cs typeface="Arial"/>
                <a:sym typeface="Arial"/>
              </a:rPr>
              <a:t>hybridizations. We will probe our mRNA injected embryos with GFP to examine the RNA localization.</a:t>
            </a:r>
          </a:p>
        </p:txBody>
      </p:sp>
      <p:graphicFrame>
        <p:nvGraphicFramePr>
          <p:cNvPr id="172" name="Shape 172"/>
          <p:cNvGraphicFramePr/>
          <p:nvPr/>
        </p:nvGraphicFramePr>
        <p:xfrm>
          <a:off x="27595512" y="26692225"/>
          <a:ext cx="7735875" cy="5359375"/>
        </p:xfrm>
        <a:graphic>
          <a:graphicData uri="http://schemas.openxmlformats.org/drawingml/2006/table">
            <a:tbl>
              <a:tblPr>
                <a:noFill/>
                <a:tableStyleId>{9C212F1F-16B0-4554-993D-E3AAEE7C63B0}</a:tableStyleId>
              </a:tblPr>
              <a:tblGrid>
                <a:gridCol w="3867150"/>
                <a:gridCol w="3868725"/>
              </a:tblGrid>
              <a:tr h="422275">
                <a:tc>
                  <a:txBody>
                    <a:bodyPr/>
                    <a:lstStyle/>
                    <a:p>
                      <a:pPr marL="0" marR="0" lvl="0" indent="0" algn="l" rtl="0">
                        <a:lnSpc>
                          <a:spcPct val="100000"/>
                        </a:lnSpc>
                        <a:spcBef>
                          <a:spcPts val="0"/>
                        </a:spcBef>
                        <a:spcAft>
                          <a:spcPts val="0"/>
                        </a:spcAft>
                        <a:buClr>
                          <a:schemeClr val="lt1"/>
                        </a:buClr>
                        <a:buSzPct val="25000"/>
                        <a:buFont typeface="Arial"/>
                        <a:buNone/>
                      </a:pPr>
                      <a:r>
                        <a:rPr lang="en-US" sz="1800" b="1" i="0" u="none" strike="noStrike" cap="none" baseline="0">
                          <a:solidFill>
                            <a:schemeClr val="lt1"/>
                          </a:solidFill>
                          <a:latin typeface="Arial"/>
                          <a:ea typeface="Arial"/>
                          <a:cs typeface="Arial"/>
                          <a:sym typeface="Arial"/>
                        </a:rPr>
                        <a:t>Outcome</a:t>
                      </a:r>
                    </a:p>
                  </a:txBody>
                  <a:tcPr marL="0" marR="0" marT="0" marB="0">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12700" cap="flat">
                      <a:solidFill>
                        <a:schemeClr val="lt1"/>
                      </a:solidFill>
                      <a:prstDash val="solid"/>
                      <a:round/>
                      <a:headEnd type="none" w="med" len="med"/>
                      <a:tailEnd type="none" w="med" len="med"/>
                    </a:lnT>
                    <a:lnB w="38100" cap="flat">
                      <a:solidFill>
                        <a:schemeClr val="lt1"/>
                      </a:solidFill>
                      <a:prstDash val="solid"/>
                      <a:round/>
                      <a:headEnd type="none" w="med" len="med"/>
                      <a:tailEnd type="none" w="med" len="med"/>
                    </a:lnB>
                    <a:solidFill>
                      <a:schemeClr val="accent1"/>
                    </a:solidFill>
                  </a:tcPr>
                </a:tc>
                <a:tc>
                  <a:txBody>
                    <a:bodyPr/>
                    <a:lstStyle/>
                    <a:p>
                      <a:pPr marL="0" marR="0" lvl="0" indent="0" algn="l" rtl="0">
                        <a:lnSpc>
                          <a:spcPct val="100000"/>
                        </a:lnSpc>
                        <a:spcBef>
                          <a:spcPts val="0"/>
                        </a:spcBef>
                        <a:spcAft>
                          <a:spcPts val="0"/>
                        </a:spcAft>
                        <a:buClr>
                          <a:srgbClr val="FFFFFF"/>
                        </a:buClr>
                        <a:buSzPct val="25000"/>
                        <a:buFont typeface="Arial"/>
                        <a:buNone/>
                      </a:pPr>
                      <a:r>
                        <a:rPr lang="en-US" sz="1800" b="1" i="0" u="none" strike="noStrike" cap="none" baseline="0">
                          <a:solidFill>
                            <a:srgbClr val="FFFFFF"/>
                          </a:solidFill>
                          <a:latin typeface="Arial"/>
                          <a:ea typeface="Arial"/>
                          <a:cs typeface="Arial"/>
                          <a:sym typeface="Arial"/>
                        </a:rPr>
                        <a:t>Interpretation</a:t>
                      </a:r>
                    </a:p>
                  </a:txBody>
                  <a:tcPr marL="0" marR="0" marT="0" marB="0">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12700" cap="flat">
                      <a:solidFill>
                        <a:schemeClr val="lt1"/>
                      </a:solidFill>
                      <a:prstDash val="solid"/>
                      <a:round/>
                      <a:headEnd type="none" w="med" len="med"/>
                      <a:tailEnd type="none" w="med" len="med"/>
                    </a:lnT>
                    <a:lnB w="38100" cap="flat">
                      <a:solidFill>
                        <a:schemeClr val="lt1"/>
                      </a:solidFill>
                      <a:prstDash val="solid"/>
                      <a:round/>
                      <a:headEnd type="none" w="med" len="med"/>
                      <a:tailEnd type="none" w="med" len="med"/>
                    </a:lnB>
                    <a:solidFill>
                      <a:schemeClr val="accent1"/>
                    </a:solidFill>
                  </a:tcPr>
                </a:tc>
              </a:tr>
              <a:tr h="1311275">
                <a:tc>
                  <a:txBody>
                    <a:bodyPr/>
                    <a:lstStyle/>
                    <a:p>
                      <a:pPr marL="0" marR="0" lvl="0" indent="0" algn="l" rtl="0">
                        <a:lnSpc>
                          <a:spcPct val="100000"/>
                        </a:lnSpc>
                        <a:spcBef>
                          <a:spcPts val="0"/>
                        </a:spcBef>
                        <a:spcAft>
                          <a:spcPts val="0"/>
                        </a:spcAft>
                        <a:buClr>
                          <a:srgbClr val="000000"/>
                        </a:buClr>
                        <a:buSzPct val="25000"/>
                        <a:buFont typeface="Arial"/>
                        <a:buNone/>
                      </a:pPr>
                      <a:r>
                        <a:rPr lang="en-US" sz="2000" b="0" i="0" u="none" strike="noStrike" cap="none" baseline="0">
                          <a:solidFill>
                            <a:srgbClr val="000000"/>
                          </a:solidFill>
                          <a:latin typeface="Arial"/>
                          <a:ea typeface="Arial"/>
                          <a:cs typeface="Arial"/>
                          <a:sym typeface="Arial"/>
                        </a:rPr>
                        <a:t>RNA and Protein localize to PGCs</a:t>
                      </a:r>
                    </a:p>
                  </a:txBody>
                  <a:tcPr marL="0" marR="0" marT="0" marB="0">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38100" cap="flat">
                      <a:solidFill>
                        <a:schemeClr val="lt1"/>
                      </a:solidFill>
                      <a:prstDash val="solid"/>
                      <a:round/>
                      <a:headEnd type="none" w="med" len="med"/>
                      <a:tailEnd type="none" w="med" len="med"/>
                    </a:lnT>
                    <a:lnB w="12700" cap="flat">
                      <a:solidFill>
                        <a:schemeClr val="lt1"/>
                      </a:solidFill>
                      <a:prstDash val="solid"/>
                      <a:round/>
                      <a:headEnd type="none" w="med" len="med"/>
                      <a:tailEnd type="none" w="med" len="med"/>
                    </a:lnB>
                    <a:solidFill>
                      <a:srgbClr val="E7F3F4"/>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2000" b="0" i="0" u="none" strike="noStrike" cap="none" baseline="0">
                          <a:solidFill>
                            <a:srgbClr val="000000"/>
                          </a:solidFill>
                          <a:latin typeface="Arial"/>
                          <a:ea typeface="Arial"/>
                          <a:cs typeface="Arial"/>
                          <a:sym typeface="Arial"/>
                        </a:rPr>
                        <a:t>Mechanism involves RNA localization. Cannot exclude additional role of protein stabilization</a:t>
                      </a:r>
                    </a:p>
                  </a:txBody>
                  <a:tcPr marL="0" marR="0" marT="0" marB="0">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38100" cap="flat">
                      <a:solidFill>
                        <a:schemeClr val="lt1"/>
                      </a:solidFill>
                      <a:prstDash val="solid"/>
                      <a:round/>
                      <a:headEnd type="none" w="med" len="med"/>
                      <a:tailEnd type="none" w="med" len="med"/>
                    </a:lnT>
                    <a:lnB w="12700" cap="flat">
                      <a:solidFill>
                        <a:schemeClr val="lt1"/>
                      </a:solidFill>
                      <a:prstDash val="solid"/>
                      <a:round/>
                      <a:headEnd type="none" w="med" len="med"/>
                      <a:tailEnd type="none" w="med" len="med"/>
                    </a:lnB>
                    <a:solidFill>
                      <a:srgbClr val="E7F3F4"/>
                    </a:solidFill>
                  </a:tcPr>
                </a:tc>
              </a:tr>
              <a:tr h="1309675">
                <a:tc>
                  <a:txBody>
                    <a:bodyPr/>
                    <a:lstStyle/>
                    <a:p>
                      <a:pPr marL="0" marR="0" lvl="0" indent="0" algn="l" rtl="0">
                        <a:lnSpc>
                          <a:spcPct val="100000"/>
                        </a:lnSpc>
                        <a:spcBef>
                          <a:spcPts val="0"/>
                        </a:spcBef>
                        <a:spcAft>
                          <a:spcPts val="0"/>
                        </a:spcAft>
                        <a:buClr>
                          <a:srgbClr val="000000"/>
                        </a:buClr>
                        <a:buSzPct val="25000"/>
                        <a:buFont typeface="Arial"/>
                        <a:buNone/>
                      </a:pPr>
                      <a:r>
                        <a:rPr lang="en-US" sz="2000" b="0" i="0" u="none" strike="noStrike" cap="none" baseline="0">
                          <a:solidFill>
                            <a:srgbClr val="000000"/>
                          </a:solidFill>
                          <a:latin typeface="Arial"/>
                          <a:ea typeface="Arial"/>
                          <a:cs typeface="Arial"/>
                          <a:sym typeface="Arial"/>
                        </a:rPr>
                        <a:t>RNA localizes, Protein does not (in truncations)</a:t>
                      </a:r>
                    </a:p>
                  </a:txBody>
                  <a:tcPr marL="0" marR="0" marT="0" marB="0">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12700" cap="flat">
                      <a:solidFill>
                        <a:schemeClr val="lt1"/>
                      </a:solidFill>
                      <a:prstDash val="solid"/>
                      <a:round/>
                      <a:headEnd type="none" w="med" len="med"/>
                      <a:tailEnd type="none" w="med" len="med"/>
                    </a:lnT>
                    <a:lnB w="12700" cap="flat">
                      <a:solidFill>
                        <a:schemeClr val="lt1"/>
                      </a:solidFill>
                      <a:prstDash val="solid"/>
                      <a:round/>
                      <a:headEnd type="none" w="med" len="med"/>
                      <a:tailEnd type="none" w="med" len="med"/>
                    </a:lnB>
                    <a:solidFill>
                      <a:srgbClr val="F3F9FA"/>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2000" b="0" i="0" u="none" strike="noStrike" cap="none" baseline="0">
                          <a:solidFill>
                            <a:srgbClr val="000000"/>
                          </a:solidFill>
                          <a:latin typeface="Arial"/>
                          <a:ea typeface="Arial"/>
                          <a:cs typeface="Arial"/>
                          <a:sym typeface="Arial"/>
                        </a:rPr>
                        <a:t>RNA localization mechanism intact, either translational element missing or protein stability involved.</a:t>
                      </a:r>
                    </a:p>
                  </a:txBody>
                  <a:tcPr marL="0" marR="0" marT="0" marB="0">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12700" cap="flat">
                      <a:solidFill>
                        <a:schemeClr val="lt1"/>
                      </a:solidFill>
                      <a:prstDash val="solid"/>
                      <a:round/>
                      <a:headEnd type="none" w="med" len="med"/>
                      <a:tailEnd type="none" w="med" len="med"/>
                    </a:lnT>
                    <a:lnB w="12700" cap="flat">
                      <a:solidFill>
                        <a:schemeClr val="lt1"/>
                      </a:solidFill>
                      <a:prstDash val="solid"/>
                      <a:round/>
                      <a:headEnd type="none" w="med" len="med"/>
                      <a:tailEnd type="none" w="med" len="med"/>
                    </a:lnB>
                    <a:solidFill>
                      <a:srgbClr val="F3F9FA"/>
                    </a:solidFill>
                  </a:tcPr>
                </a:tc>
              </a:tr>
              <a:tr h="1006475">
                <a:tc>
                  <a:txBody>
                    <a:bodyPr/>
                    <a:lstStyle/>
                    <a:p>
                      <a:pPr marL="0" marR="0" lvl="0" indent="0" algn="l" rtl="0">
                        <a:lnSpc>
                          <a:spcPct val="100000"/>
                        </a:lnSpc>
                        <a:spcBef>
                          <a:spcPts val="0"/>
                        </a:spcBef>
                        <a:spcAft>
                          <a:spcPts val="0"/>
                        </a:spcAft>
                        <a:buClr>
                          <a:srgbClr val="000000"/>
                        </a:buClr>
                        <a:buSzPct val="25000"/>
                        <a:buFont typeface="Arial"/>
                        <a:buNone/>
                      </a:pPr>
                      <a:r>
                        <a:rPr lang="en-US" sz="2000" b="0" i="0" u="none" strike="noStrike" cap="none" baseline="0">
                          <a:solidFill>
                            <a:srgbClr val="000000"/>
                          </a:solidFill>
                          <a:latin typeface="Arial"/>
                          <a:ea typeface="Arial"/>
                          <a:cs typeface="Arial"/>
                          <a:sym typeface="Arial"/>
                        </a:rPr>
                        <a:t>RNA does not localize, Protein does</a:t>
                      </a:r>
                    </a:p>
                  </a:txBody>
                  <a:tcPr marL="0" marR="0" marT="0" marB="0">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12700" cap="flat">
                      <a:solidFill>
                        <a:schemeClr val="lt1"/>
                      </a:solidFill>
                      <a:prstDash val="solid"/>
                      <a:round/>
                      <a:headEnd type="none" w="med" len="med"/>
                      <a:tailEnd type="none" w="med" len="med"/>
                    </a:lnT>
                    <a:lnB w="12700" cap="flat">
                      <a:solidFill>
                        <a:schemeClr val="lt1"/>
                      </a:solidFill>
                      <a:prstDash val="solid"/>
                      <a:round/>
                      <a:headEnd type="none" w="med" len="med"/>
                      <a:tailEnd type="none" w="med" len="med"/>
                    </a:lnB>
                    <a:solidFill>
                      <a:srgbClr val="E7F3F4"/>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2000" b="0" i="0" u="none" strike="noStrike" cap="none" baseline="0">
                          <a:solidFill>
                            <a:srgbClr val="000000"/>
                          </a:solidFill>
                          <a:latin typeface="Arial"/>
                          <a:ea typeface="Arial"/>
                          <a:cs typeface="Arial"/>
                          <a:sym typeface="Arial"/>
                        </a:rPr>
                        <a:t>Accumulation in the PGCs, protein only stabilized in PGCs, localized translation</a:t>
                      </a:r>
                    </a:p>
                  </a:txBody>
                  <a:tcPr marL="0" marR="0" marT="0" marB="0">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12700" cap="flat">
                      <a:solidFill>
                        <a:schemeClr val="lt1"/>
                      </a:solidFill>
                      <a:prstDash val="solid"/>
                      <a:round/>
                      <a:headEnd type="none" w="med" len="med"/>
                      <a:tailEnd type="none" w="med" len="med"/>
                    </a:lnT>
                    <a:lnB w="12700" cap="flat">
                      <a:solidFill>
                        <a:schemeClr val="lt1"/>
                      </a:solidFill>
                      <a:prstDash val="solid"/>
                      <a:round/>
                      <a:headEnd type="none" w="med" len="med"/>
                      <a:tailEnd type="none" w="med" len="med"/>
                    </a:lnB>
                    <a:solidFill>
                      <a:srgbClr val="E7F3F4"/>
                    </a:solidFill>
                  </a:tcPr>
                </a:tc>
              </a:tr>
              <a:tr h="1309675">
                <a:tc>
                  <a:txBody>
                    <a:bodyPr/>
                    <a:lstStyle/>
                    <a:p>
                      <a:pPr marL="0" marR="0" lvl="0" indent="0" algn="l" rtl="0">
                        <a:lnSpc>
                          <a:spcPct val="100000"/>
                        </a:lnSpc>
                        <a:spcBef>
                          <a:spcPts val="0"/>
                        </a:spcBef>
                        <a:spcAft>
                          <a:spcPts val="0"/>
                        </a:spcAft>
                        <a:buClr>
                          <a:srgbClr val="000000"/>
                        </a:buClr>
                        <a:buSzPct val="25000"/>
                        <a:buFont typeface="Arial"/>
                        <a:buNone/>
                      </a:pPr>
                      <a:r>
                        <a:rPr lang="en-US" sz="2000" b="0" i="0" u="none" strike="noStrike" cap="none" baseline="0">
                          <a:solidFill>
                            <a:srgbClr val="000000"/>
                          </a:solidFill>
                          <a:latin typeface="Arial"/>
                          <a:ea typeface="Arial"/>
                          <a:cs typeface="Arial"/>
                          <a:sym typeface="Arial"/>
                        </a:rPr>
                        <a:t>RNA and Protein do not localize</a:t>
                      </a:r>
                    </a:p>
                  </a:txBody>
                  <a:tcPr marL="0" marR="0" marT="0" marB="0">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12700" cap="flat">
                      <a:solidFill>
                        <a:schemeClr val="lt1"/>
                      </a:solidFill>
                      <a:prstDash val="solid"/>
                      <a:round/>
                      <a:headEnd type="none" w="med" len="med"/>
                      <a:tailEnd type="none" w="med" len="med"/>
                    </a:lnT>
                    <a:lnB w="12700" cap="flat">
                      <a:solidFill>
                        <a:schemeClr val="lt1"/>
                      </a:solidFill>
                      <a:prstDash val="solid"/>
                      <a:round/>
                      <a:headEnd type="none" w="med" len="med"/>
                      <a:tailEnd type="none" w="med" len="med"/>
                    </a:lnB>
                    <a:solidFill>
                      <a:srgbClr val="F3F9FA"/>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2000" b="0" i="0" u="none" strike="noStrike" cap="none" baseline="0">
                          <a:solidFill>
                            <a:srgbClr val="000000"/>
                          </a:solidFill>
                          <a:latin typeface="Arial"/>
                          <a:ea typeface="Arial"/>
                          <a:cs typeface="Arial"/>
                          <a:sym typeface="Arial"/>
                        </a:rPr>
                        <a:t>Mechanism likely involves Rbpms2 interaction with PGC specific protein or RNA.</a:t>
                      </a:r>
                    </a:p>
                    <a:p>
                      <a:pPr marL="0" marR="0" lvl="0" indent="0" algn="l" rtl="0">
                        <a:spcBef>
                          <a:spcPts val="0"/>
                        </a:spcBef>
                        <a:buNone/>
                      </a:pPr>
                      <a:endParaRPr sz="2000" b="0" i="0" u="none" strike="noStrike" cap="none" baseline="0">
                        <a:solidFill>
                          <a:srgbClr val="000000"/>
                        </a:solidFill>
                        <a:latin typeface="Arial"/>
                        <a:ea typeface="Arial"/>
                        <a:cs typeface="Arial"/>
                        <a:sym typeface="Arial"/>
                      </a:endParaRPr>
                    </a:p>
                  </a:txBody>
                  <a:tcPr marL="0" marR="0" marT="0" marB="0">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12700" cap="flat">
                      <a:solidFill>
                        <a:schemeClr val="lt1"/>
                      </a:solidFill>
                      <a:prstDash val="solid"/>
                      <a:round/>
                      <a:headEnd type="none" w="med" len="med"/>
                      <a:tailEnd type="none" w="med" len="med"/>
                    </a:lnT>
                    <a:lnB w="12700" cap="flat">
                      <a:solidFill>
                        <a:schemeClr val="lt1"/>
                      </a:solidFill>
                      <a:prstDash val="solid"/>
                      <a:round/>
                      <a:headEnd type="none" w="med" len="med"/>
                      <a:tailEnd type="none" w="med" len="med"/>
                    </a:lnB>
                    <a:solidFill>
                      <a:srgbClr val="F3F9FA"/>
                    </a:solidFill>
                  </a:tcPr>
                </a:tc>
              </a:tr>
            </a:tbl>
          </a:graphicData>
        </a:graphic>
      </p:graphicFrame>
      <p:sp>
        <p:nvSpPr>
          <p:cNvPr id="173" name="Shape 173"/>
          <p:cNvSpPr txBox="1"/>
          <p:nvPr/>
        </p:nvSpPr>
        <p:spPr>
          <a:xfrm>
            <a:off x="20416837" y="22277387"/>
            <a:ext cx="812799" cy="47148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400" b="0" i="0" u="none" strike="noStrike" cap="none" baseline="0">
                <a:solidFill>
                  <a:schemeClr val="lt1"/>
                </a:solidFill>
                <a:latin typeface="Calibri"/>
                <a:ea typeface="Calibri"/>
                <a:cs typeface="Calibri"/>
                <a:sym typeface="Calibri"/>
              </a:rPr>
              <a:t>SacI</a:t>
            </a:r>
          </a:p>
        </p:txBody>
      </p:sp>
      <p:sp>
        <p:nvSpPr>
          <p:cNvPr id="174" name="Shape 174"/>
          <p:cNvSpPr txBox="1"/>
          <p:nvPr/>
        </p:nvSpPr>
        <p:spPr>
          <a:xfrm>
            <a:off x="20412075" y="24618950"/>
            <a:ext cx="812799" cy="47148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400" b="0" i="0" u="none" strike="noStrike" cap="none" baseline="0">
                <a:solidFill>
                  <a:schemeClr val="lt1"/>
                </a:solidFill>
                <a:latin typeface="Calibri"/>
                <a:ea typeface="Calibri"/>
                <a:cs typeface="Calibri"/>
                <a:sym typeface="Calibri"/>
              </a:rPr>
              <a:t>SacI</a:t>
            </a:r>
          </a:p>
        </p:txBody>
      </p:sp>
      <p:sp>
        <p:nvSpPr>
          <p:cNvPr id="175" name="Shape 175"/>
          <p:cNvSpPr txBox="1"/>
          <p:nvPr/>
        </p:nvSpPr>
        <p:spPr>
          <a:xfrm flipH="1">
            <a:off x="15498761" y="24684037"/>
            <a:ext cx="1325562" cy="37782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1800" b="0" i="0" u="none" strike="noStrike" cap="none" baseline="0">
                <a:solidFill>
                  <a:schemeClr val="lt1"/>
                </a:solidFill>
                <a:latin typeface="Calibri"/>
                <a:ea typeface="Calibri"/>
                <a:cs typeface="Calibri"/>
                <a:sym typeface="Calibri"/>
              </a:rPr>
              <a:t>Uninjected</a:t>
            </a:r>
          </a:p>
        </p:txBody>
      </p:sp>
      <p:grpSp>
        <p:nvGrpSpPr>
          <p:cNvPr id="176" name="Shape 176"/>
          <p:cNvGrpSpPr/>
          <p:nvPr/>
        </p:nvGrpSpPr>
        <p:grpSpPr>
          <a:xfrm>
            <a:off x="37134800" y="11277600"/>
            <a:ext cx="5461000" cy="3300412"/>
            <a:chOff x="0" y="0"/>
            <a:chExt cx="2147483647" cy="2147483647"/>
          </a:xfrm>
        </p:grpSpPr>
        <p:grpSp>
          <p:nvGrpSpPr>
            <p:cNvPr id="177" name="Shape 177"/>
            <p:cNvGrpSpPr/>
            <p:nvPr/>
          </p:nvGrpSpPr>
          <p:grpSpPr>
            <a:xfrm>
              <a:off x="0" y="0"/>
              <a:ext cx="1002705661" cy="2147483647"/>
              <a:chOff x="0" y="0"/>
              <a:chExt cx="2147483647" cy="2147483647"/>
            </a:xfrm>
          </p:grpSpPr>
          <p:sp>
            <p:nvSpPr>
              <p:cNvPr id="178" name="Shape 178"/>
              <p:cNvSpPr txBox="1"/>
              <p:nvPr/>
            </p:nvSpPr>
            <p:spPr>
              <a:xfrm>
                <a:off x="878402057" y="1686792315"/>
                <a:ext cx="1136440703" cy="46069133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9ED3D7"/>
                  </a:buClr>
                  <a:buSzPct val="25000"/>
                  <a:buFont typeface="Calibri"/>
                  <a:buNone/>
                </a:pPr>
                <a:r>
                  <a:rPr lang="en-US" sz="2000" b="1" i="0" u="none" strike="noStrike" cap="none" baseline="0">
                    <a:solidFill>
                      <a:srgbClr val="9ED3D7"/>
                    </a:solidFill>
                    <a:latin typeface="Calibri"/>
                    <a:ea typeface="Calibri"/>
                    <a:cs typeface="Calibri"/>
                    <a:sym typeface="Calibri"/>
                  </a:rPr>
                  <a:t>germ cell mRNAs</a:t>
                </a:r>
              </a:p>
            </p:txBody>
          </p:sp>
          <p:grpSp>
            <p:nvGrpSpPr>
              <p:cNvPr id="179" name="Shape 179"/>
              <p:cNvGrpSpPr/>
              <p:nvPr/>
            </p:nvGrpSpPr>
            <p:grpSpPr>
              <a:xfrm>
                <a:off x="0" y="0"/>
                <a:ext cx="2147483647" cy="1577085706"/>
                <a:chOff x="11874500" y="26182637"/>
                <a:chExt cx="3767137" cy="3467099"/>
              </a:xfrm>
            </p:grpSpPr>
            <p:sp>
              <p:nvSpPr>
                <p:cNvPr id="180" name="Shape 180"/>
                <p:cNvSpPr/>
                <p:nvPr/>
              </p:nvSpPr>
              <p:spPr>
                <a:xfrm>
                  <a:off x="13208000" y="27327225"/>
                  <a:ext cx="2433637" cy="2322511"/>
                </a:xfrm>
                <a:prstGeom prst="ellipse">
                  <a:avLst/>
                </a:prstGeom>
                <a:solidFill>
                  <a:srgbClr val="FFFF66"/>
                </a:solidFill>
                <a:ln w="38100"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181" name="Shape 181"/>
                <p:cNvSpPr txBox="1"/>
                <p:nvPr/>
              </p:nvSpPr>
              <p:spPr>
                <a:xfrm>
                  <a:off x="11874500" y="26182637"/>
                  <a:ext cx="2297111" cy="189388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endParaRPr sz="2000" b="0" i="0" u="none" strike="noStrike" cap="none" baseline="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2000" b="0" i="0" u="none" strike="noStrike" cap="none" baseline="0">
                      <a:solidFill>
                        <a:schemeClr val="dk1"/>
                      </a:solidFill>
                      <a:latin typeface="Calibri"/>
                      <a:ea typeface="Calibri"/>
                      <a:cs typeface="Calibri"/>
                      <a:sym typeface="Calibri"/>
                    </a:rPr>
                    <a:t>Early stage zebrafish</a:t>
                  </a:r>
                </a:p>
                <a:p>
                  <a:pPr marL="0" marR="0" lvl="0" indent="0" algn="l" rtl="0">
                    <a:lnSpc>
                      <a:spcPct val="100000"/>
                    </a:lnSpc>
                    <a:spcBef>
                      <a:spcPts val="0"/>
                    </a:spcBef>
                    <a:spcAft>
                      <a:spcPts val="0"/>
                    </a:spcAft>
                    <a:buClr>
                      <a:schemeClr val="dk1"/>
                    </a:buClr>
                    <a:buSzPct val="25000"/>
                    <a:buFont typeface="Calibri"/>
                    <a:buNone/>
                  </a:pPr>
                  <a:r>
                    <a:rPr lang="en-US" sz="2000" b="0" i="0" u="none" strike="noStrike" cap="none" baseline="0">
                      <a:solidFill>
                        <a:schemeClr val="dk1"/>
                      </a:solidFill>
                      <a:latin typeface="Calibri"/>
                      <a:ea typeface="Calibri"/>
                      <a:cs typeface="Calibri"/>
                      <a:sym typeface="Calibri"/>
                    </a:rPr>
                    <a:t> oocyte</a:t>
                  </a:r>
                </a:p>
              </p:txBody>
            </p:sp>
          </p:grpSp>
          <p:cxnSp>
            <p:nvCxnSpPr>
              <p:cNvPr id="182" name="Shape 182"/>
              <p:cNvCxnSpPr/>
              <p:nvPr/>
            </p:nvCxnSpPr>
            <p:spPr>
              <a:xfrm rot="-2700000">
                <a:off x="778127217" y="1238495899"/>
                <a:ext cx="465272369" cy="175599966"/>
              </a:xfrm>
              <a:prstGeom prst="straightConnector1">
                <a:avLst/>
              </a:prstGeom>
              <a:noFill/>
              <a:ln w="50800" cap="rnd">
                <a:solidFill>
                  <a:srgbClr val="6B6BCF"/>
                </a:solidFill>
                <a:prstDash val="solid"/>
                <a:miter/>
                <a:headEnd type="none" w="med" len="med"/>
                <a:tailEnd type="triangle" w="lg" len="lg"/>
              </a:ln>
            </p:spPr>
          </p:cxnSp>
          <p:pic>
            <p:nvPicPr>
              <p:cNvPr id="183" name="Shape 183"/>
              <p:cNvPicPr preferRelativeResize="0"/>
              <p:nvPr/>
            </p:nvPicPr>
            <p:blipFill rotWithShape="1">
              <a:blip r:embed="rId19">
                <a:alphaModFix/>
              </a:blip>
              <a:srcRect/>
              <a:stretch/>
            </p:blipFill>
            <p:spPr>
              <a:xfrm>
                <a:off x="320022061" y="1297043006"/>
                <a:ext cx="503135535" cy="273687764"/>
              </a:xfrm>
              <a:prstGeom prst="rect">
                <a:avLst/>
              </a:prstGeom>
              <a:solidFill>
                <a:srgbClr val="FFFFFF"/>
              </a:solidFill>
              <a:ln>
                <a:noFill/>
              </a:ln>
            </p:spPr>
          </p:pic>
          <p:grpSp>
            <p:nvGrpSpPr>
              <p:cNvPr id="184" name="Shape 184"/>
              <p:cNvGrpSpPr/>
              <p:nvPr/>
            </p:nvGrpSpPr>
            <p:grpSpPr>
              <a:xfrm>
                <a:off x="1297503054" y="1143293303"/>
                <a:ext cx="330899143" cy="238733916"/>
                <a:chOff x="0" y="0"/>
                <a:chExt cx="2147483647" cy="2147483647"/>
              </a:xfrm>
            </p:grpSpPr>
            <p:sp>
              <p:nvSpPr>
                <p:cNvPr id="185" name="Shape 185"/>
                <p:cNvSpPr/>
                <p:nvPr/>
              </p:nvSpPr>
              <p:spPr>
                <a:xfrm>
                  <a:off x="0" y="0"/>
                  <a:ext cx="2147483647" cy="2142534949"/>
                </a:xfrm>
                <a:prstGeom prst="ellipse">
                  <a:avLst/>
                </a:prstGeom>
                <a:solidFill>
                  <a:schemeClr val="lt2"/>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186" name="Shape 186"/>
                <p:cNvSpPr/>
                <p:nvPr/>
              </p:nvSpPr>
              <p:spPr>
                <a:xfrm>
                  <a:off x="1503244252" y="1192495779"/>
                  <a:ext cx="214749482" cy="712527947"/>
                </a:xfrm>
                <a:custGeom>
                  <a:avLst/>
                  <a:gdLst/>
                  <a:ahLst/>
                  <a:cxnLst/>
                  <a:rect l="0" t="0" r="0" b="0"/>
                  <a:pathLst>
                    <a:path w="104" h="384" extrusionOk="0">
                      <a:moveTo>
                        <a:pt x="96" y="0"/>
                      </a:moveTo>
                      <a:cubicBezTo>
                        <a:pt x="48" y="16"/>
                        <a:pt x="0" y="32"/>
                        <a:pt x="0" y="48"/>
                      </a:cubicBezTo>
                      <a:cubicBezTo>
                        <a:pt x="0" y="64"/>
                        <a:pt x="88" y="72"/>
                        <a:pt x="96" y="96"/>
                      </a:cubicBezTo>
                      <a:cubicBezTo>
                        <a:pt x="104" y="120"/>
                        <a:pt x="48" y="168"/>
                        <a:pt x="48" y="192"/>
                      </a:cubicBezTo>
                      <a:cubicBezTo>
                        <a:pt x="48" y="216"/>
                        <a:pt x="104" y="224"/>
                        <a:pt x="96" y="240"/>
                      </a:cubicBezTo>
                      <a:cubicBezTo>
                        <a:pt x="88" y="256"/>
                        <a:pt x="0" y="272"/>
                        <a:pt x="0" y="288"/>
                      </a:cubicBezTo>
                      <a:cubicBezTo>
                        <a:pt x="0" y="304"/>
                        <a:pt x="88" y="320"/>
                        <a:pt x="96" y="336"/>
                      </a:cubicBezTo>
                      <a:cubicBezTo>
                        <a:pt x="104" y="352"/>
                        <a:pt x="56" y="376"/>
                        <a:pt x="48" y="384"/>
                      </a:cubicBezTo>
                    </a:path>
                  </a:pathLst>
                </a:custGeom>
                <a:noFill/>
                <a:ln w="28575" cap="rnd">
                  <a:solidFill>
                    <a:srgbClr val="009999"/>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187" name="Shape 187"/>
                <p:cNvSpPr/>
                <p:nvPr/>
              </p:nvSpPr>
              <p:spPr>
                <a:xfrm>
                  <a:off x="429495161" y="1192495779"/>
                  <a:ext cx="214749482" cy="712527947"/>
                </a:xfrm>
                <a:custGeom>
                  <a:avLst/>
                  <a:gdLst/>
                  <a:ahLst/>
                  <a:cxnLst/>
                  <a:rect l="0" t="0" r="0" b="0"/>
                  <a:pathLst>
                    <a:path w="104" h="384" extrusionOk="0">
                      <a:moveTo>
                        <a:pt x="96" y="0"/>
                      </a:moveTo>
                      <a:cubicBezTo>
                        <a:pt x="48" y="16"/>
                        <a:pt x="0" y="32"/>
                        <a:pt x="0" y="48"/>
                      </a:cubicBezTo>
                      <a:cubicBezTo>
                        <a:pt x="0" y="64"/>
                        <a:pt x="88" y="72"/>
                        <a:pt x="96" y="96"/>
                      </a:cubicBezTo>
                      <a:cubicBezTo>
                        <a:pt x="104" y="120"/>
                        <a:pt x="48" y="168"/>
                        <a:pt x="48" y="192"/>
                      </a:cubicBezTo>
                      <a:cubicBezTo>
                        <a:pt x="48" y="216"/>
                        <a:pt x="104" y="224"/>
                        <a:pt x="96" y="240"/>
                      </a:cubicBezTo>
                      <a:cubicBezTo>
                        <a:pt x="88" y="256"/>
                        <a:pt x="0" y="272"/>
                        <a:pt x="0" y="288"/>
                      </a:cubicBezTo>
                      <a:cubicBezTo>
                        <a:pt x="0" y="304"/>
                        <a:pt x="88" y="320"/>
                        <a:pt x="96" y="336"/>
                      </a:cubicBezTo>
                      <a:cubicBezTo>
                        <a:pt x="104" y="352"/>
                        <a:pt x="56" y="376"/>
                        <a:pt x="48" y="384"/>
                      </a:cubicBezTo>
                    </a:path>
                  </a:pathLst>
                </a:custGeom>
                <a:noFill/>
                <a:ln w="28575" cap="rnd">
                  <a:solidFill>
                    <a:srgbClr val="009999"/>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188" name="Shape 188"/>
                <p:cNvSpPr/>
                <p:nvPr/>
              </p:nvSpPr>
              <p:spPr>
                <a:xfrm>
                  <a:off x="1288492943" y="479965880"/>
                  <a:ext cx="214749482" cy="712527947"/>
                </a:xfrm>
                <a:custGeom>
                  <a:avLst/>
                  <a:gdLst/>
                  <a:ahLst/>
                  <a:cxnLst/>
                  <a:rect l="0" t="0" r="0" b="0"/>
                  <a:pathLst>
                    <a:path w="104" h="384" extrusionOk="0">
                      <a:moveTo>
                        <a:pt x="96" y="0"/>
                      </a:moveTo>
                      <a:cubicBezTo>
                        <a:pt x="48" y="16"/>
                        <a:pt x="0" y="32"/>
                        <a:pt x="0" y="48"/>
                      </a:cubicBezTo>
                      <a:cubicBezTo>
                        <a:pt x="0" y="64"/>
                        <a:pt x="88" y="72"/>
                        <a:pt x="96" y="96"/>
                      </a:cubicBezTo>
                      <a:cubicBezTo>
                        <a:pt x="104" y="120"/>
                        <a:pt x="48" y="168"/>
                        <a:pt x="48" y="192"/>
                      </a:cubicBezTo>
                      <a:cubicBezTo>
                        <a:pt x="48" y="216"/>
                        <a:pt x="104" y="224"/>
                        <a:pt x="96" y="240"/>
                      </a:cubicBezTo>
                      <a:cubicBezTo>
                        <a:pt x="88" y="256"/>
                        <a:pt x="0" y="272"/>
                        <a:pt x="0" y="288"/>
                      </a:cubicBezTo>
                      <a:cubicBezTo>
                        <a:pt x="0" y="304"/>
                        <a:pt x="88" y="320"/>
                        <a:pt x="96" y="336"/>
                      </a:cubicBezTo>
                      <a:cubicBezTo>
                        <a:pt x="104" y="352"/>
                        <a:pt x="56" y="376"/>
                        <a:pt x="48" y="384"/>
                      </a:cubicBezTo>
                    </a:path>
                  </a:pathLst>
                </a:custGeom>
                <a:noFill/>
                <a:ln w="28575" cap="rnd">
                  <a:solidFill>
                    <a:srgbClr val="009999"/>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189" name="Shape 189"/>
                <p:cNvSpPr/>
                <p:nvPr/>
              </p:nvSpPr>
              <p:spPr>
                <a:xfrm>
                  <a:off x="858997781" y="29692182"/>
                  <a:ext cx="214749482" cy="712527947"/>
                </a:xfrm>
                <a:custGeom>
                  <a:avLst/>
                  <a:gdLst/>
                  <a:ahLst/>
                  <a:cxnLst/>
                  <a:rect l="0" t="0" r="0" b="0"/>
                  <a:pathLst>
                    <a:path w="104" h="384" extrusionOk="0">
                      <a:moveTo>
                        <a:pt x="96" y="0"/>
                      </a:moveTo>
                      <a:cubicBezTo>
                        <a:pt x="48" y="16"/>
                        <a:pt x="0" y="32"/>
                        <a:pt x="0" y="48"/>
                      </a:cubicBezTo>
                      <a:cubicBezTo>
                        <a:pt x="0" y="64"/>
                        <a:pt x="88" y="72"/>
                        <a:pt x="96" y="96"/>
                      </a:cubicBezTo>
                      <a:cubicBezTo>
                        <a:pt x="104" y="120"/>
                        <a:pt x="48" y="168"/>
                        <a:pt x="48" y="192"/>
                      </a:cubicBezTo>
                      <a:cubicBezTo>
                        <a:pt x="48" y="216"/>
                        <a:pt x="104" y="224"/>
                        <a:pt x="96" y="240"/>
                      </a:cubicBezTo>
                      <a:cubicBezTo>
                        <a:pt x="88" y="256"/>
                        <a:pt x="0" y="272"/>
                        <a:pt x="0" y="288"/>
                      </a:cubicBezTo>
                      <a:cubicBezTo>
                        <a:pt x="0" y="304"/>
                        <a:pt x="88" y="320"/>
                        <a:pt x="96" y="336"/>
                      </a:cubicBezTo>
                      <a:cubicBezTo>
                        <a:pt x="104" y="352"/>
                        <a:pt x="56" y="376"/>
                        <a:pt x="48" y="384"/>
                      </a:cubicBezTo>
                    </a:path>
                  </a:pathLst>
                </a:custGeom>
                <a:noFill/>
                <a:ln w="28575" cap="rnd">
                  <a:solidFill>
                    <a:srgbClr val="66FFCC"/>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190" name="Shape 190"/>
                <p:cNvSpPr/>
                <p:nvPr/>
              </p:nvSpPr>
              <p:spPr>
                <a:xfrm>
                  <a:off x="214751309" y="479965880"/>
                  <a:ext cx="214749482" cy="712527947"/>
                </a:xfrm>
                <a:custGeom>
                  <a:avLst/>
                  <a:gdLst/>
                  <a:ahLst/>
                  <a:cxnLst/>
                  <a:rect l="0" t="0" r="0" b="0"/>
                  <a:pathLst>
                    <a:path w="104" h="384" extrusionOk="0">
                      <a:moveTo>
                        <a:pt x="96" y="0"/>
                      </a:moveTo>
                      <a:cubicBezTo>
                        <a:pt x="48" y="16"/>
                        <a:pt x="0" y="32"/>
                        <a:pt x="0" y="48"/>
                      </a:cubicBezTo>
                      <a:cubicBezTo>
                        <a:pt x="0" y="64"/>
                        <a:pt x="88" y="72"/>
                        <a:pt x="96" y="96"/>
                      </a:cubicBezTo>
                      <a:cubicBezTo>
                        <a:pt x="104" y="120"/>
                        <a:pt x="48" y="168"/>
                        <a:pt x="48" y="192"/>
                      </a:cubicBezTo>
                      <a:cubicBezTo>
                        <a:pt x="48" y="216"/>
                        <a:pt x="104" y="224"/>
                        <a:pt x="96" y="240"/>
                      </a:cubicBezTo>
                      <a:cubicBezTo>
                        <a:pt x="88" y="256"/>
                        <a:pt x="0" y="272"/>
                        <a:pt x="0" y="288"/>
                      </a:cubicBezTo>
                      <a:cubicBezTo>
                        <a:pt x="0" y="304"/>
                        <a:pt x="88" y="320"/>
                        <a:pt x="96" y="336"/>
                      </a:cubicBezTo>
                      <a:cubicBezTo>
                        <a:pt x="104" y="352"/>
                        <a:pt x="56" y="376"/>
                        <a:pt x="48" y="384"/>
                      </a:cubicBezTo>
                    </a:path>
                  </a:pathLst>
                </a:custGeom>
                <a:noFill/>
                <a:ln w="28575" cap="rnd">
                  <a:solidFill>
                    <a:srgbClr val="009999"/>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191" name="Shape 191"/>
                <p:cNvSpPr/>
                <p:nvPr/>
              </p:nvSpPr>
              <p:spPr>
                <a:xfrm>
                  <a:off x="429495161" y="242461412"/>
                  <a:ext cx="214749482" cy="712527947"/>
                </a:xfrm>
                <a:custGeom>
                  <a:avLst/>
                  <a:gdLst/>
                  <a:ahLst/>
                  <a:cxnLst/>
                  <a:rect l="0" t="0" r="0" b="0"/>
                  <a:pathLst>
                    <a:path w="104" h="384" extrusionOk="0">
                      <a:moveTo>
                        <a:pt x="96" y="0"/>
                      </a:moveTo>
                      <a:cubicBezTo>
                        <a:pt x="48" y="16"/>
                        <a:pt x="0" y="32"/>
                        <a:pt x="0" y="48"/>
                      </a:cubicBezTo>
                      <a:cubicBezTo>
                        <a:pt x="0" y="64"/>
                        <a:pt x="88" y="72"/>
                        <a:pt x="96" y="96"/>
                      </a:cubicBezTo>
                      <a:cubicBezTo>
                        <a:pt x="104" y="120"/>
                        <a:pt x="48" y="168"/>
                        <a:pt x="48" y="192"/>
                      </a:cubicBezTo>
                      <a:cubicBezTo>
                        <a:pt x="48" y="216"/>
                        <a:pt x="104" y="224"/>
                        <a:pt x="96" y="240"/>
                      </a:cubicBezTo>
                      <a:cubicBezTo>
                        <a:pt x="88" y="256"/>
                        <a:pt x="0" y="272"/>
                        <a:pt x="0" y="288"/>
                      </a:cubicBezTo>
                      <a:cubicBezTo>
                        <a:pt x="0" y="304"/>
                        <a:pt x="88" y="320"/>
                        <a:pt x="96" y="336"/>
                      </a:cubicBezTo>
                      <a:cubicBezTo>
                        <a:pt x="104" y="352"/>
                        <a:pt x="56" y="376"/>
                        <a:pt x="48" y="384"/>
                      </a:cubicBezTo>
                    </a:path>
                  </a:pathLst>
                </a:custGeom>
                <a:noFill/>
                <a:ln w="28575" cap="rnd">
                  <a:solidFill>
                    <a:srgbClr val="F0F0F0"/>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192" name="Shape 192"/>
                <p:cNvSpPr/>
                <p:nvPr/>
              </p:nvSpPr>
              <p:spPr>
                <a:xfrm>
                  <a:off x="1717988105" y="954983063"/>
                  <a:ext cx="214749482" cy="712527947"/>
                </a:xfrm>
                <a:custGeom>
                  <a:avLst/>
                  <a:gdLst/>
                  <a:ahLst/>
                  <a:cxnLst/>
                  <a:rect l="0" t="0" r="0" b="0"/>
                  <a:pathLst>
                    <a:path w="104" h="384" extrusionOk="0">
                      <a:moveTo>
                        <a:pt x="96" y="0"/>
                      </a:moveTo>
                      <a:cubicBezTo>
                        <a:pt x="48" y="16"/>
                        <a:pt x="0" y="32"/>
                        <a:pt x="0" y="48"/>
                      </a:cubicBezTo>
                      <a:cubicBezTo>
                        <a:pt x="0" y="64"/>
                        <a:pt x="88" y="72"/>
                        <a:pt x="96" y="96"/>
                      </a:cubicBezTo>
                      <a:cubicBezTo>
                        <a:pt x="104" y="120"/>
                        <a:pt x="48" y="168"/>
                        <a:pt x="48" y="192"/>
                      </a:cubicBezTo>
                      <a:cubicBezTo>
                        <a:pt x="48" y="216"/>
                        <a:pt x="104" y="224"/>
                        <a:pt x="96" y="240"/>
                      </a:cubicBezTo>
                      <a:cubicBezTo>
                        <a:pt x="88" y="256"/>
                        <a:pt x="0" y="272"/>
                        <a:pt x="0" y="288"/>
                      </a:cubicBezTo>
                      <a:cubicBezTo>
                        <a:pt x="0" y="304"/>
                        <a:pt x="88" y="320"/>
                        <a:pt x="96" y="336"/>
                      </a:cubicBezTo>
                      <a:cubicBezTo>
                        <a:pt x="104" y="352"/>
                        <a:pt x="56" y="376"/>
                        <a:pt x="48" y="384"/>
                      </a:cubicBezTo>
                    </a:path>
                  </a:pathLst>
                </a:custGeom>
                <a:noFill/>
                <a:ln w="28575" cap="rnd">
                  <a:solidFill>
                    <a:srgbClr val="66FFCC"/>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193" name="Shape 193"/>
                <p:cNvSpPr/>
                <p:nvPr/>
              </p:nvSpPr>
              <p:spPr>
                <a:xfrm>
                  <a:off x="1073741633" y="954983063"/>
                  <a:ext cx="214749482" cy="712527947"/>
                </a:xfrm>
                <a:custGeom>
                  <a:avLst/>
                  <a:gdLst/>
                  <a:ahLst/>
                  <a:cxnLst/>
                  <a:rect l="0" t="0" r="0" b="0"/>
                  <a:pathLst>
                    <a:path w="104" h="384" extrusionOk="0">
                      <a:moveTo>
                        <a:pt x="96" y="0"/>
                      </a:moveTo>
                      <a:cubicBezTo>
                        <a:pt x="48" y="16"/>
                        <a:pt x="0" y="32"/>
                        <a:pt x="0" y="48"/>
                      </a:cubicBezTo>
                      <a:cubicBezTo>
                        <a:pt x="0" y="64"/>
                        <a:pt x="88" y="72"/>
                        <a:pt x="96" y="96"/>
                      </a:cubicBezTo>
                      <a:cubicBezTo>
                        <a:pt x="104" y="120"/>
                        <a:pt x="48" y="168"/>
                        <a:pt x="48" y="192"/>
                      </a:cubicBezTo>
                      <a:cubicBezTo>
                        <a:pt x="48" y="216"/>
                        <a:pt x="104" y="224"/>
                        <a:pt x="96" y="240"/>
                      </a:cubicBezTo>
                      <a:cubicBezTo>
                        <a:pt x="88" y="256"/>
                        <a:pt x="0" y="272"/>
                        <a:pt x="0" y="288"/>
                      </a:cubicBezTo>
                      <a:cubicBezTo>
                        <a:pt x="0" y="304"/>
                        <a:pt x="88" y="320"/>
                        <a:pt x="96" y="336"/>
                      </a:cubicBezTo>
                      <a:cubicBezTo>
                        <a:pt x="104" y="352"/>
                        <a:pt x="56" y="376"/>
                        <a:pt x="48" y="384"/>
                      </a:cubicBezTo>
                    </a:path>
                  </a:pathLst>
                </a:custGeom>
                <a:noFill/>
                <a:ln w="28575" cap="rnd">
                  <a:solidFill>
                    <a:srgbClr val="66FFCC"/>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194" name="Shape 194"/>
                <p:cNvSpPr/>
                <p:nvPr/>
              </p:nvSpPr>
              <p:spPr>
                <a:xfrm>
                  <a:off x="263962821" y="1167752293"/>
                  <a:ext cx="214749482" cy="712527947"/>
                </a:xfrm>
                <a:custGeom>
                  <a:avLst/>
                  <a:gdLst/>
                  <a:ahLst/>
                  <a:cxnLst/>
                  <a:rect l="0" t="0" r="0" b="0"/>
                  <a:pathLst>
                    <a:path w="104" h="384" extrusionOk="0">
                      <a:moveTo>
                        <a:pt x="96" y="0"/>
                      </a:moveTo>
                      <a:cubicBezTo>
                        <a:pt x="48" y="16"/>
                        <a:pt x="0" y="32"/>
                        <a:pt x="0" y="48"/>
                      </a:cubicBezTo>
                      <a:cubicBezTo>
                        <a:pt x="0" y="64"/>
                        <a:pt x="88" y="72"/>
                        <a:pt x="96" y="96"/>
                      </a:cubicBezTo>
                      <a:cubicBezTo>
                        <a:pt x="104" y="120"/>
                        <a:pt x="48" y="168"/>
                        <a:pt x="48" y="192"/>
                      </a:cubicBezTo>
                      <a:cubicBezTo>
                        <a:pt x="48" y="216"/>
                        <a:pt x="104" y="224"/>
                        <a:pt x="96" y="240"/>
                      </a:cubicBezTo>
                      <a:cubicBezTo>
                        <a:pt x="88" y="256"/>
                        <a:pt x="0" y="272"/>
                        <a:pt x="0" y="288"/>
                      </a:cubicBezTo>
                      <a:cubicBezTo>
                        <a:pt x="0" y="304"/>
                        <a:pt x="88" y="320"/>
                        <a:pt x="96" y="336"/>
                      </a:cubicBezTo>
                      <a:cubicBezTo>
                        <a:pt x="104" y="352"/>
                        <a:pt x="56" y="376"/>
                        <a:pt x="48" y="384"/>
                      </a:cubicBezTo>
                    </a:path>
                  </a:pathLst>
                </a:custGeom>
                <a:noFill/>
                <a:ln w="28575" cap="rnd">
                  <a:solidFill>
                    <a:srgbClr val="F0F0F0"/>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195" name="Shape 195"/>
                <p:cNvSpPr/>
                <p:nvPr/>
              </p:nvSpPr>
              <p:spPr>
                <a:xfrm>
                  <a:off x="858997781" y="717478595"/>
                  <a:ext cx="214749482" cy="712527947"/>
                </a:xfrm>
                <a:custGeom>
                  <a:avLst/>
                  <a:gdLst/>
                  <a:ahLst/>
                  <a:cxnLst/>
                  <a:rect l="0" t="0" r="0" b="0"/>
                  <a:pathLst>
                    <a:path w="104" h="384" extrusionOk="0">
                      <a:moveTo>
                        <a:pt x="96" y="0"/>
                      </a:moveTo>
                      <a:cubicBezTo>
                        <a:pt x="48" y="16"/>
                        <a:pt x="0" y="32"/>
                        <a:pt x="0" y="48"/>
                      </a:cubicBezTo>
                      <a:cubicBezTo>
                        <a:pt x="0" y="64"/>
                        <a:pt x="88" y="72"/>
                        <a:pt x="96" y="96"/>
                      </a:cubicBezTo>
                      <a:cubicBezTo>
                        <a:pt x="104" y="120"/>
                        <a:pt x="48" y="168"/>
                        <a:pt x="48" y="192"/>
                      </a:cubicBezTo>
                      <a:cubicBezTo>
                        <a:pt x="48" y="216"/>
                        <a:pt x="104" y="224"/>
                        <a:pt x="96" y="240"/>
                      </a:cubicBezTo>
                      <a:cubicBezTo>
                        <a:pt x="88" y="256"/>
                        <a:pt x="0" y="272"/>
                        <a:pt x="0" y="288"/>
                      </a:cubicBezTo>
                      <a:cubicBezTo>
                        <a:pt x="0" y="304"/>
                        <a:pt x="88" y="320"/>
                        <a:pt x="96" y="336"/>
                      </a:cubicBezTo>
                      <a:cubicBezTo>
                        <a:pt x="104" y="352"/>
                        <a:pt x="56" y="376"/>
                        <a:pt x="48" y="384"/>
                      </a:cubicBezTo>
                    </a:path>
                  </a:pathLst>
                </a:custGeom>
                <a:noFill/>
                <a:ln w="28575" cap="rnd">
                  <a:solidFill>
                    <a:srgbClr val="F0F0F0"/>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196" name="Shape 196"/>
                <p:cNvSpPr/>
                <p:nvPr/>
              </p:nvSpPr>
              <p:spPr>
                <a:xfrm>
                  <a:off x="1767207073" y="425538460"/>
                  <a:ext cx="214749482" cy="712527947"/>
                </a:xfrm>
                <a:custGeom>
                  <a:avLst/>
                  <a:gdLst/>
                  <a:ahLst/>
                  <a:cxnLst/>
                  <a:rect l="0" t="0" r="0" b="0"/>
                  <a:pathLst>
                    <a:path w="104" h="384" extrusionOk="0">
                      <a:moveTo>
                        <a:pt x="96" y="0"/>
                      </a:moveTo>
                      <a:cubicBezTo>
                        <a:pt x="48" y="16"/>
                        <a:pt x="0" y="32"/>
                        <a:pt x="0" y="48"/>
                      </a:cubicBezTo>
                      <a:cubicBezTo>
                        <a:pt x="0" y="64"/>
                        <a:pt x="88" y="72"/>
                        <a:pt x="96" y="96"/>
                      </a:cubicBezTo>
                      <a:cubicBezTo>
                        <a:pt x="104" y="120"/>
                        <a:pt x="48" y="168"/>
                        <a:pt x="48" y="192"/>
                      </a:cubicBezTo>
                      <a:cubicBezTo>
                        <a:pt x="48" y="216"/>
                        <a:pt x="104" y="224"/>
                        <a:pt x="96" y="240"/>
                      </a:cubicBezTo>
                      <a:cubicBezTo>
                        <a:pt x="88" y="256"/>
                        <a:pt x="0" y="272"/>
                        <a:pt x="0" y="288"/>
                      </a:cubicBezTo>
                      <a:cubicBezTo>
                        <a:pt x="0" y="304"/>
                        <a:pt x="88" y="320"/>
                        <a:pt x="96" y="336"/>
                      </a:cubicBezTo>
                      <a:cubicBezTo>
                        <a:pt x="104" y="352"/>
                        <a:pt x="56" y="376"/>
                        <a:pt x="48" y="384"/>
                      </a:cubicBezTo>
                    </a:path>
                  </a:pathLst>
                </a:custGeom>
                <a:noFill/>
                <a:ln w="28575" cap="rnd">
                  <a:solidFill>
                    <a:srgbClr val="F0F0F0"/>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197" name="Shape 197"/>
                <p:cNvSpPr/>
                <p:nvPr/>
              </p:nvSpPr>
              <p:spPr>
                <a:xfrm>
                  <a:off x="1288492943" y="1192495779"/>
                  <a:ext cx="214749482" cy="712527947"/>
                </a:xfrm>
                <a:custGeom>
                  <a:avLst/>
                  <a:gdLst/>
                  <a:ahLst/>
                  <a:cxnLst/>
                  <a:rect l="0" t="0" r="0" b="0"/>
                  <a:pathLst>
                    <a:path w="104" h="384" extrusionOk="0">
                      <a:moveTo>
                        <a:pt x="96" y="0"/>
                      </a:moveTo>
                      <a:cubicBezTo>
                        <a:pt x="48" y="16"/>
                        <a:pt x="0" y="32"/>
                        <a:pt x="0" y="48"/>
                      </a:cubicBezTo>
                      <a:cubicBezTo>
                        <a:pt x="0" y="64"/>
                        <a:pt x="88" y="72"/>
                        <a:pt x="96" y="96"/>
                      </a:cubicBezTo>
                      <a:cubicBezTo>
                        <a:pt x="104" y="120"/>
                        <a:pt x="48" y="168"/>
                        <a:pt x="48" y="192"/>
                      </a:cubicBezTo>
                      <a:cubicBezTo>
                        <a:pt x="48" y="216"/>
                        <a:pt x="104" y="224"/>
                        <a:pt x="96" y="240"/>
                      </a:cubicBezTo>
                      <a:cubicBezTo>
                        <a:pt x="88" y="256"/>
                        <a:pt x="0" y="272"/>
                        <a:pt x="0" y="288"/>
                      </a:cubicBezTo>
                      <a:cubicBezTo>
                        <a:pt x="0" y="304"/>
                        <a:pt x="88" y="320"/>
                        <a:pt x="96" y="336"/>
                      </a:cubicBezTo>
                      <a:cubicBezTo>
                        <a:pt x="104" y="352"/>
                        <a:pt x="56" y="376"/>
                        <a:pt x="48" y="384"/>
                      </a:cubicBezTo>
                    </a:path>
                  </a:pathLst>
                </a:custGeom>
                <a:noFill/>
                <a:ln w="28575" cap="rnd">
                  <a:solidFill>
                    <a:srgbClr val="F0F0F0"/>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198" name="Shape 198"/>
                <p:cNvSpPr/>
                <p:nvPr/>
              </p:nvSpPr>
              <p:spPr>
                <a:xfrm>
                  <a:off x="644246471" y="1192495779"/>
                  <a:ext cx="214749482" cy="712527947"/>
                </a:xfrm>
                <a:custGeom>
                  <a:avLst/>
                  <a:gdLst/>
                  <a:ahLst/>
                  <a:cxnLst/>
                  <a:rect l="0" t="0" r="0" b="0"/>
                  <a:pathLst>
                    <a:path w="104" h="384" extrusionOk="0">
                      <a:moveTo>
                        <a:pt x="96" y="0"/>
                      </a:moveTo>
                      <a:cubicBezTo>
                        <a:pt x="48" y="16"/>
                        <a:pt x="0" y="32"/>
                        <a:pt x="0" y="48"/>
                      </a:cubicBezTo>
                      <a:cubicBezTo>
                        <a:pt x="0" y="64"/>
                        <a:pt x="88" y="72"/>
                        <a:pt x="96" y="96"/>
                      </a:cubicBezTo>
                      <a:cubicBezTo>
                        <a:pt x="104" y="120"/>
                        <a:pt x="48" y="168"/>
                        <a:pt x="48" y="192"/>
                      </a:cubicBezTo>
                      <a:cubicBezTo>
                        <a:pt x="48" y="216"/>
                        <a:pt x="104" y="224"/>
                        <a:pt x="96" y="240"/>
                      </a:cubicBezTo>
                      <a:cubicBezTo>
                        <a:pt x="88" y="256"/>
                        <a:pt x="0" y="272"/>
                        <a:pt x="0" y="288"/>
                      </a:cubicBezTo>
                      <a:cubicBezTo>
                        <a:pt x="0" y="304"/>
                        <a:pt x="88" y="320"/>
                        <a:pt x="96" y="336"/>
                      </a:cubicBezTo>
                      <a:cubicBezTo>
                        <a:pt x="104" y="352"/>
                        <a:pt x="56" y="376"/>
                        <a:pt x="48" y="384"/>
                      </a:cubicBezTo>
                    </a:path>
                  </a:pathLst>
                </a:custGeom>
                <a:noFill/>
                <a:ln w="28575" cap="rnd">
                  <a:solidFill>
                    <a:srgbClr val="66FFCC"/>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199" name="Shape 199"/>
                <p:cNvSpPr/>
                <p:nvPr/>
              </p:nvSpPr>
              <p:spPr>
                <a:xfrm>
                  <a:off x="1503244252" y="242461412"/>
                  <a:ext cx="214749482" cy="712527947"/>
                </a:xfrm>
                <a:custGeom>
                  <a:avLst/>
                  <a:gdLst/>
                  <a:ahLst/>
                  <a:cxnLst/>
                  <a:rect l="0" t="0" r="0" b="0"/>
                  <a:pathLst>
                    <a:path w="104" h="384" extrusionOk="0">
                      <a:moveTo>
                        <a:pt x="96" y="0"/>
                      </a:moveTo>
                      <a:cubicBezTo>
                        <a:pt x="48" y="16"/>
                        <a:pt x="0" y="32"/>
                        <a:pt x="0" y="48"/>
                      </a:cubicBezTo>
                      <a:cubicBezTo>
                        <a:pt x="0" y="64"/>
                        <a:pt x="88" y="72"/>
                        <a:pt x="96" y="96"/>
                      </a:cubicBezTo>
                      <a:cubicBezTo>
                        <a:pt x="104" y="120"/>
                        <a:pt x="48" y="168"/>
                        <a:pt x="48" y="192"/>
                      </a:cubicBezTo>
                      <a:cubicBezTo>
                        <a:pt x="48" y="216"/>
                        <a:pt x="104" y="224"/>
                        <a:pt x="96" y="240"/>
                      </a:cubicBezTo>
                      <a:cubicBezTo>
                        <a:pt x="88" y="256"/>
                        <a:pt x="0" y="272"/>
                        <a:pt x="0" y="288"/>
                      </a:cubicBezTo>
                      <a:cubicBezTo>
                        <a:pt x="0" y="304"/>
                        <a:pt x="88" y="320"/>
                        <a:pt x="96" y="336"/>
                      </a:cubicBezTo>
                      <a:cubicBezTo>
                        <a:pt x="104" y="352"/>
                        <a:pt x="56" y="376"/>
                        <a:pt x="48" y="384"/>
                      </a:cubicBezTo>
                    </a:path>
                  </a:pathLst>
                </a:custGeom>
                <a:noFill/>
                <a:ln w="28575" cap="rnd">
                  <a:solidFill>
                    <a:srgbClr val="66FFCC"/>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200" name="Shape 200"/>
                <p:cNvSpPr/>
                <p:nvPr/>
              </p:nvSpPr>
              <p:spPr>
                <a:xfrm>
                  <a:off x="1073741633" y="242461412"/>
                  <a:ext cx="214749482" cy="712527947"/>
                </a:xfrm>
                <a:custGeom>
                  <a:avLst/>
                  <a:gdLst/>
                  <a:ahLst/>
                  <a:cxnLst/>
                  <a:rect l="0" t="0" r="0" b="0"/>
                  <a:pathLst>
                    <a:path w="104" h="384" extrusionOk="0">
                      <a:moveTo>
                        <a:pt x="96" y="0"/>
                      </a:moveTo>
                      <a:cubicBezTo>
                        <a:pt x="48" y="16"/>
                        <a:pt x="0" y="32"/>
                        <a:pt x="0" y="48"/>
                      </a:cubicBezTo>
                      <a:cubicBezTo>
                        <a:pt x="0" y="64"/>
                        <a:pt x="88" y="72"/>
                        <a:pt x="96" y="96"/>
                      </a:cubicBezTo>
                      <a:cubicBezTo>
                        <a:pt x="104" y="120"/>
                        <a:pt x="48" y="168"/>
                        <a:pt x="48" y="192"/>
                      </a:cubicBezTo>
                      <a:cubicBezTo>
                        <a:pt x="48" y="216"/>
                        <a:pt x="104" y="224"/>
                        <a:pt x="96" y="240"/>
                      </a:cubicBezTo>
                      <a:cubicBezTo>
                        <a:pt x="88" y="256"/>
                        <a:pt x="0" y="272"/>
                        <a:pt x="0" y="288"/>
                      </a:cubicBezTo>
                      <a:cubicBezTo>
                        <a:pt x="0" y="304"/>
                        <a:pt x="88" y="320"/>
                        <a:pt x="96" y="336"/>
                      </a:cubicBezTo>
                      <a:cubicBezTo>
                        <a:pt x="104" y="352"/>
                        <a:pt x="56" y="376"/>
                        <a:pt x="48" y="384"/>
                      </a:cubicBezTo>
                    </a:path>
                  </a:pathLst>
                </a:custGeom>
                <a:noFill/>
                <a:ln w="28575" cap="rnd">
                  <a:solidFill>
                    <a:srgbClr val="F0F0F0"/>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201" name="Shape 201"/>
                <p:cNvSpPr/>
                <p:nvPr/>
              </p:nvSpPr>
              <p:spPr>
                <a:xfrm>
                  <a:off x="80532673" y="742222081"/>
                  <a:ext cx="214749482" cy="712527947"/>
                </a:xfrm>
                <a:custGeom>
                  <a:avLst/>
                  <a:gdLst/>
                  <a:ahLst/>
                  <a:cxnLst/>
                  <a:rect l="0" t="0" r="0" b="0"/>
                  <a:pathLst>
                    <a:path w="104" h="384" extrusionOk="0">
                      <a:moveTo>
                        <a:pt x="96" y="0"/>
                      </a:moveTo>
                      <a:cubicBezTo>
                        <a:pt x="48" y="16"/>
                        <a:pt x="0" y="32"/>
                        <a:pt x="0" y="48"/>
                      </a:cubicBezTo>
                      <a:cubicBezTo>
                        <a:pt x="0" y="64"/>
                        <a:pt x="88" y="72"/>
                        <a:pt x="96" y="96"/>
                      </a:cubicBezTo>
                      <a:cubicBezTo>
                        <a:pt x="104" y="120"/>
                        <a:pt x="48" y="168"/>
                        <a:pt x="48" y="192"/>
                      </a:cubicBezTo>
                      <a:cubicBezTo>
                        <a:pt x="48" y="216"/>
                        <a:pt x="104" y="224"/>
                        <a:pt x="96" y="240"/>
                      </a:cubicBezTo>
                      <a:cubicBezTo>
                        <a:pt x="88" y="256"/>
                        <a:pt x="0" y="272"/>
                        <a:pt x="0" y="288"/>
                      </a:cubicBezTo>
                      <a:cubicBezTo>
                        <a:pt x="0" y="304"/>
                        <a:pt x="88" y="320"/>
                        <a:pt x="96" y="336"/>
                      </a:cubicBezTo>
                      <a:cubicBezTo>
                        <a:pt x="104" y="352"/>
                        <a:pt x="56" y="376"/>
                        <a:pt x="48" y="384"/>
                      </a:cubicBezTo>
                    </a:path>
                  </a:pathLst>
                </a:custGeom>
                <a:noFill/>
                <a:ln w="28575" cap="rnd">
                  <a:solidFill>
                    <a:srgbClr val="66FFCC"/>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202" name="Shape 202"/>
                <p:cNvSpPr/>
                <p:nvPr/>
              </p:nvSpPr>
              <p:spPr>
                <a:xfrm>
                  <a:off x="0" y="4948697"/>
                  <a:ext cx="2147483647" cy="2142534949"/>
                </a:xfrm>
                <a:prstGeom prst="ellipse">
                  <a:avLst/>
                </a:prstGeom>
                <a:no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203" name="Shape 203"/>
                <p:cNvSpPr/>
                <p:nvPr/>
              </p:nvSpPr>
              <p:spPr>
                <a:xfrm>
                  <a:off x="858997781" y="1331042801"/>
                  <a:ext cx="214749482" cy="712527947"/>
                </a:xfrm>
                <a:custGeom>
                  <a:avLst/>
                  <a:gdLst/>
                  <a:ahLst/>
                  <a:cxnLst/>
                  <a:rect l="0" t="0" r="0" b="0"/>
                  <a:pathLst>
                    <a:path w="104" h="384" extrusionOk="0">
                      <a:moveTo>
                        <a:pt x="96" y="0"/>
                      </a:moveTo>
                      <a:cubicBezTo>
                        <a:pt x="48" y="16"/>
                        <a:pt x="0" y="32"/>
                        <a:pt x="0" y="48"/>
                      </a:cubicBezTo>
                      <a:cubicBezTo>
                        <a:pt x="0" y="64"/>
                        <a:pt x="88" y="72"/>
                        <a:pt x="96" y="96"/>
                      </a:cubicBezTo>
                      <a:cubicBezTo>
                        <a:pt x="104" y="120"/>
                        <a:pt x="48" y="168"/>
                        <a:pt x="48" y="192"/>
                      </a:cubicBezTo>
                      <a:cubicBezTo>
                        <a:pt x="48" y="216"/>
                        <a:pt x="104" y="224"/>
                        <a:pt x="96" y="240"/>
                      </a:cubicBezTo>
                      <a:cubicBezTo>
                        <a:pt x="88" y="256"/>
                        <a:pt x="0" y="272"/>
                        <a:pt x="0" y="288"/>
                      </a:cubicBezTo>
                      <a:cubicBezTo>
                        <a:pt x="0" y="304"/>
                        <a:pt x="88" y="320"/>
                        <a:pt x="96" y="336"/>
                      </a:cubicBezTo>
                      <a:cubicBezTo>
                        <a:pt x="104" y="352"/>
                        <a:pt x="56" y="376"/>
                        <a:pt x="48" y="384"/>
                      </a:cubicBezTo>
                    </a:path>
                  </a:pathLst>
                </a:custGeom>
                <a:noFill/>
                <a:ln w="28575" cap="rnd">
                  <a:solidFill>
                    <a:srgbClr val="009999"/>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204" name="Shape 204"/>
                <p:cNvSpPr/>
                <p:nvPr/>
              </p:nvSpPr>
              <p:spPr>
                <a:xfrm>
                  <a:off x="644246471" y="479965880"/>
                  <a:ext cx="214749482" cy="712527947"/>
                </a:xfrm>
                <a:custGeom>
                  <a:avLst/>
                  <a:gdLst/>
                  <a:ahLst/>
                  <a:cxnLst/>
                  <a:rect l="0" t="0" r="0" b="0"/>
                  <a:pathLst>
                    <a:path w="104" h="384" extrusionOk="0">
                      <a:moveTo>
                        <a:pt x="96" y="0"/>
                      </a:moveTo>
                      <a:cubicBezTo>
                        <a:pt x="48" y="16"/>
                        <a:pt x="0" y="32"/>
                        <a:pt x="0" y="48"/>
                      </a:cubicBezTo>
                      <a:cubicBezTo>
                        <a:pt x="0" y="64"/>
                        <a:pt x="88" y="72"/>
                        <a:pt x="96" y="96"/>
                      </a:cubicBezTo>
                      <a:cubicBezTo>
                        <a:pt x="104" y="120"/>
                        <a:pt x="48" y="168"/>
                        <a:pt x="48" y="192"/>
                      </a:cubicBezTo>
                      <a:cubicBezTo>
                        <a:pt x="48" y="216"/>
                        <a:pt x="104" y="224"/>
                        <a:pt x="96" y="240"/>
                      </a:cubicBezTo>
                      <a:cubicBezTo>
                        <a:pt x="88" y="256"/>
                        <a:pt x="0" y="272"/>
                        <a:pt x="0" y="288"/>
                      </a:cubicBezTo>
                      <a:cubicBezTo>
                        <a:pt x="0" y="304"/>
                        <a:pt x="88" y="320"/>
                        <a:pt x="96" y="336"/>
                      </a:cubicBezTo>
                      <a:cubicBezTo>
                        <a:pt x="104" y="352"/>
                        <a:pt x="56" y="376"/>
                        <a:pt x="48" y="384"/>
                      </a:cubicBezTo>
                    </a:path>
                  </a:pathLst>
                </a:custGeom>
                <a:noFill/>
                <a:ln w="28575" cap="rnd">
                  <a:solidFill>
                    <a:srgbClr val="009999"/>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205" name="Shape 205"/>
                <p:cNvSpPr/>
                <p:nvPr/>
              </p:nvSpPr>
              <p:spPr>
                <a:xfrm>
                  <a:off x="1221383625" y="94016996"/>
                  <a:ext cx="304227486" cy="286991562"/>
                </a:xfrm>
                <a:prstGeom prst="ellipse">
                  <a:avLst/>
                </a:prstGeom>
                <a:solidFill>
                  <a:srgbClr val="FF6600"/>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206" name="Shape 206"/>
                <p:cNvSpPr/>
                <p:nvPr/>
              </p:nvSpPr>
              <p:spPr>
                <a:xfrm>
                  <a:off x="1632988437" y="588828967"/>
                  <a:ext cx="304227486" cy="286991562"/>
                </a:xfrm>
                <a:prstGeom prst="ellipse">
                  <a:avLst/>
                </a:prstGeom>
                <a:solidFill>
                  <a:srgbClr val="FF6600"/>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207" name="Shape 207"/>
                <p:cNvSpPr/>
                <p:nvPr/>
              </p:nvSpPr>
              <p:spPr>
                <a:xfrm>
                  <a:off x="1811944133" y="964888705"/>
                  <a:ext cx="304227486" cy="286991562"/>
                </a:xfrm>
                <a:prstGeom prst="ellipse">
                  <a:avLst/>
                </a:prstGeom>
                <a:solidFill>
                  <a:srgbClr val="FF6600"/>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208" name="Shape 208"/>
                <p:cNvSpPr/>
                <p:nvPr/>
              </p:nvSpPr>
              <p:spPr>
                <a:xfrm>
                  <a:off x="1395864869" y="1083640939"/>
                  <a:ext cx="304227486" cy="286991562"/>
                </a:xfrm>
                <a:prstGeom prst="ellipse">
                  <a:avLst/>
                </a:prstGeom>
                <a:solidFill>
                  <a:srgbClr val="FF6600"/>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209" name="Shape 209"/>
                <p:cNvSpPr/>
                <p:nvPr/>
              </p:nvSpPr>
              <p:spPr>
                <a:xfrm>
                  <a:off x="1592718372" y="1509171151"/>
                  <a:ext cx="304227486" cy="286991562"/>
                </a:xfrm>
                <a:prstGeom prst="ellipse">
                  <a:avLst/>
                </a:prstGeom>
                <a:solidFill>
                  <a:srgbClr val="FF6600"/>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210" name="Shape 210"/>
                <p:cNvSpPr/>
                <p:nvPr/>
              </p:nvSpPr>
              <p:spPr>
                <a:xfrm>
                  <a:off x="1060318278" y="1776376049"/>
                  <a:ext cx="304227486" cy="286991562"/>
                </a:xfrm>
                <a:prstGeom prst="ellipse">
                  <a:avLst/>
                </a:prstGeom>
                <a:solidFill>
                  <a:srgbClr val="FF6600"/>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211" name="Shape 211"/>
                <p:cNvSpPr/>
                <p:nvPr/>
              </p:nvSpPr>
              <p:spPr>
                <a:xfrm>
                  <a:off x="630823116" y="1756581261"/>
                  <a:ext cx="304227486" cy="286991562"/>
                </a:xfrm>
                <a:prstGeom prst="ellipse">
                  <a:avLst/>
                </a:prstGeom>
                <a:solidFill>
                  <a:srgbClr val="FF6600"/>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212" name="Shape 212"/>
                <p:cNvSpPr/>
                <p:nvPr/>
              </p:nvSpPr>
              <p:spPr>
                <a:xfrm>
                  <a:off x="460816323" y="1360734983"/>
                  <a:ext cx="304227486" cy="286991562"/>
                </a:xfrm>
                <a:prstGeom prst="ellipse">
                  <a:avLst/>
                </a:prstGeom>
                <a:solidFill>
                  <a:srgbClr val="FF6600"/>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213" name="Shape 213"/>
                <p:cNvSpPr/>
                <p:nvPr/>
              </p:nvSpPr>
              <p:spPr>
                <a:xfrm>
                  <a:off x="380283650" y="875820406"/>
                  <a:ext cx="304227486" cy="286991562"/>
                </a:xfrm>
                <a:prstGeom prst="ellipse">
                  <a:avLst/>
                </a:prstGeom>
                <a:solidFill>
                  <a:srgbClr val="FF6600"/>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214" name="Shape 214"/>
                <p:cNvSpPr/>
                <p:nvPr/>
              </p:nvSpPr>
              <p:spPr>
                <a:xfrm>
                  <a:off x="612932767" y="113811784"/>
                  <a:ext cx="304227486" cy="286991562"/>
                </a:xfrm>
                <a:prstGeom prst="ellipse">
                  <a:avLst/>
                </a:prstGeom>
                <a:solidFill>
                  <a:srgbClr val="FF6600"/>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215" name="Shape 215"/>
                <p:cNvSpPr/>
                <p:nvPr/>
              </p:nvSpPr>
              <p:spPr>
                <a:xfrm>
                  <a:off x="237123568" y="351316252"/>
                  <a:ext cx="304227486" cy="286991562"/>
                </a:xfrm>
                <a:prstGeom prst="ellipse">
                  <a:avLst/>
                </a:prstGeom>
                <a:solidFill>
                  <a:srgbClr val="FF6600"/>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216" name="Shape 216"/>
                <p:cNvSpPr/>
                <p:nvPr/>
              </p:nvSpPr>
              <p:spPr>
                <a:xfrm>
                  <a:off x="935056002" y="450281945"/>
                  <a:ext cx="304227486" cy="286991562"/>
                </a:xfrm>
                <a:prstGeom prst="ellipse">
                  <a:avLst/>
                </a:prstGeom>
                <a:solidFill>
                  <a:srgbClr val="FF6600"/>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217" name="Shape 217"/>
                <p:cNvSpPr/>
                <p:nvPr/>
              </p:nvSpPr>
              <p:spPr>
                <a:xfrm>
                  <a:off x="952946352" y="964888705"/>
                  <a:ext cx="304227486" cy="286991562"/>
                </a:xfrm>
                <a:prstGeom prst="ellipse">
                  <a:avLst/>
                </a:prstGeom>
                <a:solidFill>
                  <a:srgbClr val="FF6600"/>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218" name="Shape 218"/>
                <p:cNvSpPr/>
                <p:nvPr/>
              </p:nvSpPr>
              <p:spPr>
                <a:xfrm>
                  <a:off x="93956028" y="1222187961"/>
                  <a:ext cx="304227486" cy="286991562"/>
                </a:xfrm>
                <a:prstGeom prst="ellipse">
                  <a:avLst/>
                </a:prstGeom>
                <a:solidFill>
                  <a:srgbClr val="FF6600"/>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grpSp>
          <p:sp>
            <p:nvSpPr>
              <p:cNvPr id="219" name="Shape 219"/>
              <p:cNvSpPr/>
              <p:nvPr/>
            </p:nvSpPr>
            <p:spPr>
              <a:xfrm>
                <a:off x="1183861421" y="714298239"/>
                <a:ext cx="559871554" cy="424951245"/>
              </a:xfrm>
              <a:prstGeom prst="ellipse">
                <a:avLst/>
              </a:prstGeom>
              <a:solidFill>
                <a:schemeClr val="accent1"/>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cxnSp>
            <p:nvCxnSpPr>
              <p:cNvPr id="220" name="Shape 220"/>
              <p:cNvCxnSpPr/>
              <p:nvPr/>
            </p:nvCxnSpPr>
            <p:spPr>
              <a:xfrm rot="-5400000">
                <a:off x="1261086710" y="1549516894"/>
                <a:ext cx="386118274" cy="722333"/>
              </a:xfrm>
              <a:prstGeom prst="straightConnector1">
                <a:avLst/>
              </a:prstGeom>
              <a:noFill/>
              <a:ln w="50800" cap="rnd">
                <a:solidFill>
                  <a:srgbClr val="BBE0E3"/>
                </a:solidFill>
                <a:prstDash val="solid"/>
                <a:miter/>
                <a:headEnd type="none" w="med" len="med"/>
                <a:tailEnd type="triangle" w="lg" len="lg"/>
              </a:ln>
            </p:spPr>
          </p:cxnSp>
        </p:grpSp>
        <p:sp>
          <p:nvSpPr>
            <p:cNvPr id="221" name="Shape 221"/>
            <p:cNvSpPr txBox="1"/>
            <p:nvPr/>
          </p:nvSpPr>
          <p:spPr>
            <a:xfrm>
              <a:off x="1273092147" y="394147275"/>
              <a:ext cx="874391499" cy="1190752739"/>
            </a:xfrm>
            <a:prstGeom prst="rect">
              <a:avLst/>
            </a:prstGeom>
            <a:noFill/>
            <a:ln w="47625" cap="rnd">
              <a:solidFill>
                <a:srgbClr val="0000FF"/>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grpSp>
          <p:nvGrpSpPr>
            <p:cNvPr id="222" name="Shape 222"/>
            <p:cNvGrpSpPr/>
            <p:nvPr/>
          </p:nvGrpSpPr>
          <p:grpSpPr>
            <a:xfrm>
              <a:off x="1329692082" y="486515290"/>
              <a:ext cx="785003525" cy="932709188"/>
              <a:chOff x="0" y="0"/>
              <a:chExt cx="2147483647" cy="2147483647"/>
            </a:xfrm>
          </p:grpSpPr>
          <p:sp>
            <p:nvSpPr>
              <p:cNvPr id="223" name="Shape 223"/>
              <p:cNvSpPr/>
              <p:nvPr/>
            </p:nvSpPr>
            <p:spPr>
              <a:xfrm>
                <a:off x="0" y="0"/>
                <a:ext cx="1072479730" cy="656398633"/>
              </a:xfrm>
              <a:prstGeom prst="ellipse">
                <a:avLst/>
              </a:prstGeom>
              <a:solidFill>
                <a:srgbClr val="6B6BCF"/>
              </a:solidFill>
              <a:ln w="9525" cap="rnd">
                <a:solidFill>
                  <a:srgbClr val="6B6BCF"/>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1" i="0" u="none" strike="noStrike" cap="none" baseline="0">
                    <a:solidFill>
                      <a:srgbClr val="000000"/>
                    </a:solidFill>
                    <a:latin typeface="Arial"/>
                    <a:ea typeface="Arial"/>
                    <a:cs typeface="Arial"/>
                    <a:sym typeface="Arial"/>
                  </a:rPr>
                  <a:t>Buc</a:t>
                </a:r>
              </a:p>
            </p:txBody>
          </p:sp>
          <p:sp>
            <p:nvSpPr>
              <p:cNvPr id="224" name="Shape 224"/>
              <p:cNvSpPr txBox="1"/>
              <p:nvPr/>
            </p:nvSpPr>
            <p:spPr>
              <a:xfrm>
                <a:off x="364428171" y="706648468"/>
                <a:ext cx="1271614530" cy="588098924"/>
              </a:xfrm>
              <a:prstGeom prst="rect">
                <a:avLst/>
              </a:prstGeom>
              <a:solidFill>
                <a:srgbClr val="0000FF"/>
              </a:solidFill>
              <a:ln w="9525" cap="rnd">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400" b="1" i="0" u="none" strike="noStrike" cap="none" baseline="0">
                    <a:solidFill>
                      <a:schemeClr val="lt1"/>
                    </a:solidFill>
                    <a:latin typeface="Arial"/>
                    <a:ea typeface="Arial"/>
                    <a:cs typeface="Arial"/>
                    <a:sym typeface="Arial"/>
                  </a:rPr>
                  <a:t>Rbpms2</a:t>
                </a:r>
              </a:p>
            </p:txBody>
          </p:sp>
          <p:sp>
            <p:nvSpPr>
              <p:cNvPr id="225" name="Shape 225"/>
              <p:cNvSpPr/>
              <p:nvPr/>
            </p:nvSpPr>
            <p:spPr>
              <a:xfrm rot="5160000">
                <a:off x="1134986887" y="656150170"/>
                <a:ext cx="653726644" cy="1911368149"/>
              </a:xfrm>
              <a:custGeom>
                <a:avLst/>
                <a:gdLst/>
                <a:ahLst/>
                <a:cxnLst/>
                <a:rect l="0" t="0" r="0" b="0"/>
                <a:pathLst>
                  <a:path w="104" h="384" extrusionOk="0">
                    <a:moveTo>
                      <a:pt x="96" y="0"/>
                    </a:moveTo>
                    <a:cubicBezTo>
                      <a:pt x="48" y="16"/>
                      <a:pt x="0" y="32"/>
                      <a:pt x="0" y="48"/>
                    </a:cubicBezTo>
                    <a:cubicBezTo>
                      <a:pt x="0" y="64"/>
                      <a:pt x="88" y="72"/>
                      <a:pt x="96" y="96"/>
                    </a:cubicBezTo>
                    <a:cubicBezTo>
                      <a:pt x="104" y="120"/>
                      <a:pt x="48" y="168"/>
                      <a:pt x="48" y="192"/>
                    </a:cubicBezTo>
                    <a:cubicBezTo>
                      <a:pt x="48" y="216"/>
                      <a:pt x="104" y="224"/>
                      <a:pt x="96" y="240"/>
                    </a:cubicBezTo>
                    <a:cubicBezTo>
                      <a:pt x="88" y="256"/>
                      <a:pt x="0" y="272"/>
                      <a:pt x="0" y="288"/>
                    </a:cubicBezTo>
                    <a:cubicBezTo>
                      <a:pt x="0" y="304"/>
                      <a:pt x="88" y="320"/>
                      <a:pt x="96" y="336"/>
                    </a:cubicBezTo>
                    <a:cubicBezTo>
                      <a:pt x="104" y="352"/>
                      <a:pt x="56" y="376"/>
                      <a:pt x="48" y="384"/>
                    </a:cubicBezTo>
                  </a:path>
                </a:pathLst>
              </a:custGeom>
              <a:noFill/>
              <a:ln w="66675" cap="rnd">
                <a:solidFill>
                  <a:srgbClr val="009999"/>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grpSp>
      </p:grpSp>
      <p:sp>
        <p:nvSpPr>
          <p:cNvPr id="226" name="Shape 226"/>
          <p:cNvSpPr txBox="1"/>
          <p:nvPr/>
        </p:nvSpPr>
        <p:spPr>
          <a:xfrm>
            <a:off x="35996562" y="14824075"/>
            <a:ext cx="7310437" cy="1200150"/>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chemeClr val="dk1"/>
              </a:buClr>
              <a:buSzPct val="25000"/>
              <a:buFont typeface="Arial"/>
              <a:buNone/>
            </a:pPr>
            <a:r>
              <a:rPr lang="en-US" sz="2400" b="0" i="0" u="none" strike="noStrike" cap="none" baseline="0">
                <a:solidFill>
                  <a:schemeClr val="dk1"/>
                </a:solidFill>
                <a:latin typeface="Arial"/>
                <a:ea typeface="Arial"/>
                <a:cs typeface="Arial"/>
                <a:sym typeface="Arial"/>
              </a:rPr>
              <a:t>We hypothesize that Bucky Ball mediates germ plasm assembly through its interaction with Rbpms2 either in oocytes, in embryos, or both.</a:t>
            </a:r>
          </a:p>
        </p:txBody>
      </p:sp>
      <p:sp>
        <p:nvSpPr>
          <p:cNvPr id="227" name="Shape 227"/>
          <p:cNvSpPr txBox="1"/>
          <p:nvPr/>
        </p:nvSpPr>
        <p:spPr>
          <a:xfrm>
            <a:off x="37993637" y="16297275"/>
            <a:ext cx="3160711" cy="5238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800" b="1" i="0" u="none" strike="noStrike" cap="none" baseline="0">
                <a:solidFill>
                  <a:schemeClr val="dk1"/>
                </a:solidFill>
                <a:latin typeface="Arial"/>
                <a:ea typeface="Arial"/>
                <a:cs typeface="Arial"/>
                <a:sym typeface="Arial"/>
              </a:rPr>
              <a:t>Future directions</a:t>
            </a:r>
          </a:p>
        </p:txBody>
      </p:sp>
      <p:sp>
        <p:nvSpPr>
          <p:cNvPr id="228" name="Shape 228"/>
          <p:cNvSpPr txBox="1"/>
          <p:nvPr/>
        </p:nvSpPr>
        <p:spPr>
          <a:xfrm>
            <a:off x="36114037" y="16790987"/>
            <a:ext cx="7129461" cy="47386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100000"/>
              <a:buFont typeface="Arial"/>
              <a:buChar char="•"/>
            </a:pPr>
            <a:r>
              <a:rPr lang="en-US" sz="2800" b="0" i="0" u="none" strike="noStrike" cap="none" baseline="0">
                <a:solidFill>
                  <a:schemeClr val="dk1"/>
                </a:solidFill>
                <a:latin typeface="Arial"/>
                <a:ea typeface="Arial"/>
                <a:cs typeface="Arial"/>
                <a:sym typeface="Arial"/>
              </a:rPr>
              <a:t>Point mutations of Rbpms2 to further map the localization region(s). </a:t>
            </a:r>
          </a:p>
          <a:p>
            <a:pPr marL="0" marR="0" lvl="0" indent="0" algn="l" rtl="0">
              <a:lnSpc>
                <a:spcPct val="100000"/>
              </a:lnSpc>
              <a:spcBef>
                <a:spcPts val="1200"/>
              </a:spcBef>
              <a:spcAft>
                <a:spcPts val="0"/>
              </a:spcAft>
              <a:buClr>
                <a:schemeClr val="dk1"/>
              </a:buClr>
              <a:buSzPct val="100000"/>
              <a:buFont typeface="Arial"/>
              <a:buChar char="•"/>
            </a:pPr>
            <a:r>
              <a:rPr lang="en-US" sz="2800" b="0" i="0" u="none" strike="noStrike" cap="none" baseline="0">
                <a:solidFill>
                  <a:schemeClr val="dk1"/>
                </a:solidFill>
                <a:latin typeface="Arial"/>
                <a:ea typeface="Arial"/>
                <a:cs typeface="Arial"/>
                <a:sym typeface="Arial"/>
              </a:rPr>
              <a:t>Knock down experiments of </a:t>
            </a:r>
            <a:r>
              <a:rPr lang="en-US" sz="2800" b="0" i="1" u="none" strike="noStrike" cap="none" baseline="0">
                <a:solidFill>
                  <a:schemeClr val="dk1"/>
                </a:solidFill>
                <a:latin typeface="Arial"/>
                <a:ea typeface="Arial"/>
                <a:cs typeface="Arial"/>
                <a:sym typeface="Arial"/>
              </a:rPr>
              <a:t>rbpms2.</a:t>
            </a:r>
          </a:p>
          <a:p>
            <a:pPr marL="0" marR="0" lvl="0" indent="0" algn="l" rtl="0">
              <a:lnSpc>
                <a:spcPct val="100000"/>
              </a:lnSpc>
              <a:spcBef>
                <a:spcPts val="1200"/>
              </a:spcBef>
              <a:spcAft>
                <a:spcPts val="0"/>
              </a:spcAft>
              <a:buClr>
                <a:schemeClr val="dk1"/>
              </a:buClr>
              <a:buSzPct val="100000"/>
              <a:buFont typeface="Arial"/>
              <a:buChar char="•"/>
            </a:pPr>
            <a:r>
              <a:rPr lang="en-US" sz="2800" b="0" i="0" u="none" strike="noStrike" cap="none" baseline="0">
                <a:solidFill>
                  <a:schemeClr val="dk1"/>
                </a:solidFill>
                <a:latin typeface="Arial"/>
                <a:ea typeface="Arial"/>
                <a:cs typeface="Arial"/>
                <a:sym typeface="Arial"/>
              </a:rPr>
              <a:t>Buckyball/Rbpms2 co-localization in embryo.</a:t>
            </a:r>
          </a:p>
          <a:p>
            <a:pPr marL="0" marR="0" lvl="0" indent="0" algn="l" rtl="0">
              <a:lnSpc>
                <a:spcPct val="100000"/>
              </a:lnSpc>
              <a:spcBef>
                <a:spcPts val="1200"/>
              </a:spcBef>
              <a:spcAft>
                <a:spcPts val="0"/>
              </a:spcAft>
              <a:buClr>
                <a:schemeClr val="dk1"/>
              </a:buClr>
              <a:buSzPct val="100000"/>
              <a:buFont typeface="Arial"/>
              <a:buChar char="•"/>
            </a:pPr>
            <a:r>
              <a:rPr lang="en-US" sz="2800" b="0" i="0" u="none" strike="noStrike" cap="none" baseline="0">
                <a:solidFill>
                  <a:schemeClr val="dk1"/>
                </a:solidFill>
                <a:latin typeface="Arial"/>
                <a:ea typeface="Arial"/>
                <a:cs typeface="Arial"/>
                <a:sym typeface="Arial"/>
              </a:rPr>
              <a:t>When do Buc and Rbpms2 interact?</a:t>
            </a:r>
          </a:p>
          <a:p>
            <a:pPr marL="0" marR="0" lvl="0" indent="0" algn="l" rtl="0">
              <a:lnSpc>
                <a:spcPct val="100000"/>
              </a:lnSpc>
              <a:spcBef>
                <a:spcPts val="1200"/>
              </a:spcBef>
              <a:spcAft>
                <a:spcPts val="0"/>
              </a:spcAft>
              <a:buClr>
                <a:schemeClr val="dk1"/>
              </a:buClr>
              <a:buSzPct val="100000"/>
              <a:buFont typeface="Arial"/>
              <a:buChar char="•"/>
            </a:pPr>
            <a:r>
              <a:rPr lang="en-US" sz="2800" b="0" i="0" u="none" strike="noStrike" cap="none" baseline="0">
                <a:solidFill>
                  <a:schemeClr val="dk1"/>
                </a:solidFill>
                <a:latin typeface="Arial"/>
                <a:ea typeface="Arial"/>
                <a:cs typeface="Arial"/>
                <a:sym typeface="Arial"/>
              </a:rPr>
              <a:t>Transgenic fish that express Rbpms2 in oocytes (D).</a:t>
            </a:r>
          </a:p>
          <a:p>
            <a:pPr marL="0" marR="0" lvl="0" indent="0" algn="l" rtl="0">
              <a:lnSpc>
                <a:spcPct val="100000"/>
              </a:lnSpc>
              <a:spcBef>
                <a:spcPts val="1200"/>
              </a:spcBef>
              <a:spcAft>
                <a:spcPts val="0"/>
              </a:spcAft>
              <a:buNone/>
            </a:pPr>
            <a:endParaRPr sz="2800" b="0" i="0" u="none" strike="noStrike" cap="none" baseline="0">
              <a:solidFill>
                <a:schemeClr val="dk1"/>
              </a:solidFill>
              <a:latin typeface="Arial"/>
              <a:ea typeface="Arial"/>
              <a:cs typeface="Arial"/>
              <a:sym typeface="Arial"/>
            </a:endParaRPr>
          </a:p>
        </p:txBody>
      </p:sp>
      <p:sp>
        <p:nvSpPr>
          <p:cNvPr id="229" name="Shape 229"/>
          <p:cNvSpPr txBox="1"/>
          <p:nvPr/>
        </p:nvSpPr>
        <p:spPr>
          <a:xfrm>
            <a:off x="27509787" y="17629187"/>
            <a:ext cx="7275511"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400" b="1" i="0" u="none" strike="noStrike" cap="none" baseline="0">
                <a:solidFill>
                  <a:schemeClr val="dk1"/>
                </a:solidFill>
                <a:latin typeface="Arial"/>
                <a:ea typeface="Arial"/>
                <a:cs typeface="Arial"/>
                <a:sym typeface="Arial"/>
              </a:rPr>
              <a:t>Injected embryos probed with PGC marker </a:t>
            </a:r>
            <a:r>
              <a:rPr lang="en-US" sz="2400" b="1" i="1" u="none" strike="noStrike" cap="none" baseline="0">
                <a:solidFill>
                  <a:schemeClr val="dk1"/>
                </a:solidFill>
                <a:latin typeface="Arial"/>
                <a:ea typeface="Arial"/>
                <a:cs typeface="Arial"/>
                <a:sym typeface="Arial"/>
              </a:rPr>
              <a:t>vasa</a:t>
            </a:r>
          </a:p>
        </p:txBody>
      </p:sp>
      <p:graphicFrame>
        <p:nvGraphicFramePr>
          <p:cNvPr id="230" name="Shape 230"/>
          <p:cNvGraphicFramePr/>
          <p:nvPr/>
        </p:nvGraphicFramePr>
        <p:xfrm>
          <a:off x="30961012" y="8755061"/>
          <a:ext cx="4060825" cy="6367375"/>
        </p:xfrm>
        <a:graphic>
          <a:graphicData uri="http://schemas.openxmlformats.org/drawingml/2006/table">
            <a:tbl>
              <a:tblPr>
                <a:noFill/>
                <a:tableStyleId>{B45417FF-03D0-4A4D-AFC4-0CE1052C7B34}</a:tableStyleId>
              </a:tblPr>
              <a:tblGrid>
                <a:gridCol w="4060825"/>
              </a:tblGrid>
              <a:tr h="909625">
                <a:tc>
                  <a:txBody>
                    <a:bodyPr/>
                    <a:lstStyle/>
                    <a:p>
                      <a:pPr marL="0" marR="0" lvl="0" indent="0" algn="ctr" rtl="0">
                        <a:lnSpc>
                          <a:spcPct val="100000"/>
                        </a:lnSpc>
                        <a:spcBef>
                          <a:spcPts val="0"/>
                        </a:spcBef>
                        <a:spcAft>
                          <a:spcPts val="0"/>
                        </a:spcAft>
                        <a:buClr>
                          <a:srgbClr val="FFFFFF"/>
                        </a:buClr>
                        <a:buSzPct val="25000"/>
                        <a:buFont typeface="Arial"/>
                        <a:buNone/>
                      </a:pPr>
                      <a:r>
                        <a:rPr lang="en-US" sz="2400" b="1" i="0" u="none" strike="noStrike" cap="none" baseline="0">
                          <a:solidFill>
                            <a:srgbClr val="FFFFFF"/>
                          </a:solidFill>
                          <a:latin typeface="Arial"/>
                          <a:ea typeface="Arial"/>
                          <a:cs typeface="Arial"/>
                          <a:sym typeface="Arial"/>
                        </a:rPr>
                        <a:t>Localization to the PGCs?</a:t>
                      </a:r>
                    </a:p>
                  </a:txBody>
                  <a:tcPr marL="0" marR="0" marT="0" marB="0">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12700" cap="flat">
                      <a:solidFill>
                        <a:schemeClr val="lt1"/>
                      </a:solidFill>
                      <a:prstDash val="solid"/>
                      <a:round/>
                      <a:headEnd type="none" w="med" len="med"/>
                      <a:tailEnd type="none" w="med" len="med"/>
                    </a:lnT>
                    <a:lnB w="38100" cap="flat">
                      <a:solidFill>
                        <a:schemeClr val="lt1"/>
                      </a:solidFill>
                      <a:prstDash val="solid"/>
                      <a:round/>
                      <a:headEnd type="none" w="med" len="med"/>
                      <a:tailEnd type="none" w="med" len="med"/>
                    </a:lnB>
                    <a:solidFill>
                      <a:schemeClr val="accent1"/>
                    </a:solidFill>
                  </a:tcPr>
                </a:tc>
              </a:tr>
              <a:tr h="909625">
                <a:tc>
                  <a:txBody>
                    <a:bodyPr/>
                    <a:lstStyle/>
                    <a:p>
                      <a:pPr marL="0" marR="0" lvl="0" indent="0" algn="l" rtl="0">
                        <a:lnSpc>
                          <a:spcPct val="100000"/>
                        </a:lnSpc>
                        <a:spcBef>
                          <a:spcPts val="0"/>
                        </a:spcBef>
                        <a:spcAft>
                          <a:spcPts val="0"/>
                        </a:spcAft>
                        <a:buClr>
                          <a:srgbClr val="000000"/>
                        </a:buClr>
                        <a:buSzPct val="25000"/>
                        <a:buFont typeface="Arial"/>
                        <a:buNone/>
                      </a:pPr>
                      <a:r>
                        <a:rPr lang="en-US" sz="2000" b="1" i="0" u="none" strike="noStrike" cap="none" baseline="0">
                          <a:solidFill>
                            <a:srgbClr val="000000"/>
                          </a:solidFill>
                          <a:latin typeface="Arial"/>
                          <a:ea typeface="Arial"/>
                          <a:cs typeface="Arial"/>
                          <a:sym typeface="Arial"/>
                        </a:rPr>
                        <a:t>YES</a:t>
                      </a:r>
                    </a:p>
                    <a:p>
                      <a:pPr marL="0" marR="0" lvl="0" indent="0" algn="r" rtl="0">
                        <a:lnSpc>
                          <a:spcPct val="100000"/>
                        </a:lnSpc>
                        <a:spcBef>
                          <a:spcPts val="0"/>
                        </a:spcBef>
                        <a:spcAft>
                          <a:spcPts val="0"/>
                        </a:spcAft>
                        <a:buClr>
                          <a:srgbClr val="000000"/>
                        </a:buClr>
                        <a:buSzPct val="25000"/>
                        <a:buFont typeface="Arial"/>
                        <a:buNone/>
                      </a:pPr>
                      <a:r>
                        <a:rPr lang="en-US" sz="2000" b="0" i="0" u="none" strike="noStrike" cap="none" baseline="0">
                          <a:solidFill>
                            <a:srgbClr val="000000"/>
                          </a:solidFill>
                          <a:latin typeface="Arial"/>
                          <a:ea typeface="Arial"/>
                          <a:cs typeface="Arial"/>
                          <a:sym typeface="Arial"/>
                        </a:rPr>
                        <a:t>n=120</a:t>
                      </a:r>
                    </a:p>
                  </a:txBody>
                  <a:tcPr marL="0" marR="0" marT="0" marB="0">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38100" cap="flat">
                      <a:solidFill>
                        <a:schemeClr val="lt1"/>
                      </a:solidFill>
                      <a:prstDash val="solid"/>
                      <a:round/>
                      <a:headEnd type="none" w="med" len="med"/>
                      <a:tailEnd type="none" w="med" len="med"/>
                    </a:lnT>
                    <a:lnB w="12700" cap="flat">
                      <a:solidFill>
                        <a:schemeClr val="lt1"/>
                      </a:solidFill>
                      <a:prstDash val="solid"/>
                      <a:round/>
                      <a:headEnd type="none" w="med" len="med"/>
                      <a:tailEnd type="none" w="med" len="med"/>
                    </a:lnB>
                    <a:solidFill>
                      <a:srgbClr val="E7F3F4"/>
                    </a:solidFill>
                  </a:tcPr>
                </a:tc>
              </a:tr>
              <a:tr h="909625">
                <a:tc>
                  <a:txBody>
                    <a:bodyPr/>
                    <a:lstStyle/>
                    <a:p>
                      <a:pPr marL="0" marR="0" lvl="0" indent="0" algn="l" rtl="0">
                        <a:lnSpc>
                          <a:spcPct val="100000"/>
                        </a:lnSpc>
                        <a:spcBef>
                          <a:spcPts val="0"/>
                        </a:spcBef>
                        <a:spcAft>
                          <a:spcPts val="0"/>
                        </a:spcAft>
                        <a:buClr>
                          <a:srgbClr val="000000"/>
                        </a:buClr>
                        <a:buSzPct val="25000"/>
                        <a:buFont typeface="Arial"/>
                        <a:buNone/>
                      </a:pPr>
                      <a:r>
                        <a:rPr lang="en-US" sz="2000" b="1" i="0" u="none" strike="noStrike" cap="none" baseline="0">
                          <a:solidFill>
                            <a:srgbClr val="000000"/>
                          </a:solidFill>
                          <a:latin typeface="Arial"/>
                          <a:ea typeface="Arial"/>
                          <a:cs typeface="Arial"/>
                          <a:sym typeface="Arial"/>
                        </a:rPr>
                        <a:t>NO</a:t>
                      </a:r>
                    </a:p>
                    <a:p>
                      <a:pPr marL="0" marR="0" lvl="0" indent="0" algn="r" rtl="0">
                        <a:lnSpc>
                          <a:spcPct val="100000"/>
                        </a:lnSpc>
                        <a:spcBef>
                          <a:spcPts val="0"/>
                        </a:spcBef>
                        <a:spcAft>
                          <a:spcPts val="0"/>
                        </a:spcAft>
                        <a:buClr>
                          <a:srgbClr val="000000"/>
                        </a:buClr>
                        <a:buSzPct val="25000"/>
                        <a:buFont typeface="Arial"/>
                        <a:buNone/>
                      </a:pPr>
                      <a:r>
                        <a:rPr lang="en-US" sz="2000" b="0" i="0" u="none" strike="noStrike" cap="none" baseline="0">
                          <a:solidFill>
                            <a:srgbClr val="000000"/>
                          </a:solidFill>
                          <a:latin typeface="Arial"/>
                          <a:ea typeface="Arial"/>
                          <a:cs typeface="Arial"/>
                          <a:sym typeface="Arial"/>
                        </a:rPr>
                        <a:t>n=176</a:t>
                      </a:r>
                    </a:p>
                  </a:txBody>
                  <a:tcPr marL="0" marR="0" marT="0" marB="0">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12700" cap="flat">
                      <a:solidFill>
                        <a:schemeClr val="lt1"/>
                      </a:solidFill>
                      <a:prstDash val="solid"/>
                      <a:round/>
                      <a:headEnd type="none" w="med" len="med"/>
                      <a:tailEnd type="none" w="med" len="med"/>
                    </a:lnT>
                    <a:lnB w="12700" cap="flat">
                      <a:solidFill>
                        <a:schemeClr val="lt1"/>
                      </a:solidFill>
                      <a:prstDash val="solid"/>
                      <a:round/>
                      <a:headEnd type="none" w="med" len="med"/>
                      <a:tailEnd type="none" w="med" len="med"/>
                    </a:lnB>
                    <a:solidFill>
                      <a:srgbClr val="F3F9FA"/>
                    </a:solidFill>
                  </a:tcPr>
                </a:tc>
              </a:tr>
              <a:tr h="909625">
                <a:tc>
                  <a:txBody>
                    <a:bodyPr/>
                    <a:lstStyle/>
                    <a:p>
                      <a:pPr marL="0" marR="0" lvl="0" indent="0" algn="l" rtl="0">
                        <a:lnSpc>
                          <a:spcPct val="100000"/>
                        </a:lnSpc>
                        <a:spcBef>
                          <a:spcPts val="0"/>
                        </a:spcBef>
                        <a:spcAft>
                          <a:spcPts val="0"/>
                        </a:spcAft>
                        <a:buClr>
                          <a:srgbClr val="000000"/>
                        </a:buClr>
                        <a:buSzPct val="25000"/>
                        <a:buFont typeface="Arial"/>
                        <a:buNone/>
                      </a:pPr>
                      <a:r>
                        <a:rPr lang="en-US" sz="2000" b="1" i="0" u="none" strike="noStrike" cap="none" baseline="0">
                          <a:solidFill>
                            <a:srgbClr val="000000"/>
                          </a:solidFill>
                          <a:latin typeface="Arial"/>
                          <a:ea typeface="Arial"/>
                          <a:cs typeface="Arial"/>
                          <a:sym typeface="Arial"/>
                        </a:rPr>
                        <a:t>NO                   </a:t>
                      </a:r>
                    </a:p>
                    <a:p>
                      <a:pPr marL="0" marR="0" lvl="0" indent="0" algn="r" rtl="0">
                        <a:lnSpc>
                          <a:spcPct val="100000"/>
                        </a:lnSpc>
                        <a:spcBef>
                          <a:spcPts val="0"/>
                        </a:spcBef>
                        <a:spcAft>
                          <a:spcPts val="0"/>
                        </a:spcAft>
                        <a:buClr>
                          <a:srgbClr val="000000"/>
                        </a:buClr>
                        <a:buSzPct val="25000"/>
                        <a:buFont typeface="Arial"/>
                        <a:buNone/>
                      </a:pPr>
                      <a:r>
                        <a:rPr lang="en-US" sz="2000" b="0" i="0" u="none" strike="noStrike" cap="none" baseline="0">
                          <a:solidFill>
                            <a:srgbClr val="000000"/>
                          </a:solidFill>
                          <a:latin typeface="Arial"/>
                          <a:ea typeface="Arial"/>
                          <a:cs typeface="Arial"/>
                          <a:sym typeface="Arial"/>
                        </a:rPr>
                        <a:t>n= 94</a:t>
                      </a:r>
                    </a:p>
                  </a:txBody>
                  <a:tcPr marL="0" marR="0" marT="0" marB="0">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12700" cap="flat">
                      <a:solidFill>
                        <a:schemeClr val="lt1"/>
                      </a:solidFill>
                      <a:prstDash val="solid"/>
                      <a:round/>
                      <a:headEnd type="none" w="med" len="med"/>
                      <a:tailEnd type="none" w="med" len="med"/>
                    </a:lnT>
                    <a:lnB w="12700" cap="flat">
                      <a:solidFill>
                        <a:schemeClr val="lt1"/>
                      </a:solidFill>
                      <a:prstDash val="solid"/>
                      <a:round/>
                      <a:headEnd type="none" w="med" len="med"/>
                      <a:tailEnd type="none" w="med" len="med"/>
                    </a:lnB>
                    <a:solidFill>
                      <a:srgbClr val="E7F3F4"/>
                    </a:solidFill>
                  </a:tcPr>
                </a:tc>
              </a:tr>
              <a:tr h="909625">
                <a:tc>
                  <a:txBody>
                    <a:bodyPr/>
                    <a:lstStyle/>
                    <a:p>
                      <a:pPr marL="0" marR="0" lvl="0" indent="0" algn="l" rtl="0">
                        <a:lnSpc>
                          <a:spcPct val="100000"/>
                        </a:lnSpc>
                        <a:spcBef>
                          <a:spcPts val="0"/>
                        </a:spcBef>
                        <a:spcAft>
                          <a:spcPts val="0"/>
                        </a:spcAft>
                        <a:buClr>
                          <a:srgbClr val="000000"/>
                        </a:buClr>
                        <a:buSzPct val="25000"/>
                        <a:buFont typeface="Arial"/>
                        <a:buNone/>
                      </a:pPr>
                      <a:r>
                        <a:rPr lang="en-US" sz="2000" b="1" i="0" u="none" strike="noStrike" cap="none" baseline="0">
                          <a:solidFill>
                            <a:srgbClr val="000000"/>
                          </a:solidFill>
                          <a:latin typeface="Arial"/>
                          <a:ea typeface="Arial"/>
                          <a:cs typeface="Arial"/>
                          <a:sym typeface="Arial"/>
                        </a:rPr>
                        <a:t>NO</a:t>
                      </a:r>
                    </a:p>
                    <a:p>
                      <a:pPr marL="0" marR="0" lvl="0" indent="0" algn="r" rtl="0">
                        <a:lnSpc>
                          <a:spcPct val="100000"/>
                        </a:lnSpc>
                        <a:spcBef>
                          <a:spcPts val="0"/>
                        </a:spcBef>
                        <a:spcAft>
                          <a:spcPts val="0"/>
                        </a:spcAft>
                        <a:buClr>
                          <a:srgbClr val="000000"/>
                        </a:buClr>
                        <a:buSzPct val="25000"/>
                        <a:buFont typeface="Arial"/>
                        <a:buNone/>
                      </a:pPr>
                      <a:r>
                        <a:rPr lang="en-US" sz="2000" b="0" i="0" u="none" strike="noStrike" cap="none" baseline="0">
                          <a:solidFill>
                            <a:srgbClr val="000000"/>
                          </a:solidFill>
                          <a:latin typeface="Arial"/>
                          <a:ea typeface="Arial"/>
                          <a:cs typeface="Arial"/>
                          <a:sym typeface="Arial"/>
                        </a:rPr>
                        <a:t>n=42</a:t>
                      </a:r>
                    </a:p>
                  </a:txBody>
                  <a:tcPr marL="0" marR="0" marT="0" marB="0">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12700" cap="flat">
                      <a:solidFill>
                        <a:schemeClr val="lt1"/>
                      </a:solidFill>
                      <a:prstDash val="solid"/>
                      <a:round/>
                      <a:headEnd type="none" w="med" len="med"/>
                      <a:tailEnd type="none" w="med" len="med"/>
                    </a:lnT>
                    <a:lnB w="12700" cap="flat">
                      <a:solidFill>
                        <a:schemeClr val="lt1"/>
                      </a:solidFill>
                      <a:prstDash val="solid"/>
                      <a:round/>
                      <a:headEnd type="none" w="med" len="med"/>
                      <a:tailEnd type="none" w="med" len="med"/>
                    </a:lnB>
                    <a:solidFill>
                      <a:srgbClr val="F3F9FA"/>
                    </a:solidFill>
                  </a:tcPr>
                </a:tc>
              </a:tr>
              <a:tr h="909625">
                <a:tc>
                  <a:txBody>
                    <a:bodyPr/>
                    <a:lstStyle/>
                    <a:p>
                      <a:pPr marL="0" marR="0" lvl="0" indent="0" algn="l" rtl="0">
                        <a:lnSpc>
                          <a:spcPct val="100000"/>
                        </a:lnSpc>
                        <a:spcBef>
                          <a:spcPts val="0"/>
                        </a:spcBef>
                        <a:spcAft>
                          <a:spcPts val="0"/>
                        </a:spcAft>
                        <a:buClr>
                          <a:srgbClr val="000000"/>
                        </a:buClr>
                        <a:buSzPct val="25000"/>
                        <a:buFont typeface="Arial"/>
                        <a:buNone/>
                      </a:pPr>
                      <a:r>
                        <a:rPr lang="en-US" sz="2000" b="1" i="0" u="none" strike="noStrike" cap="none" baseline="0">
                          <a:solidFill>
                            <a:srgbClr val="000000"/>
                          </a:solidFill>
                          <a:latin typeface="Arial"/>
                          <a:ea typeface="Arial"/>
                          <a:cs typeface="Arial"/>
                          <a:sym typeface="Arial"/>
                        </a:rPr>
                        <a:t>In progress</a:t>
                      </a:r>
                    </a:p>
                  </a:txBody>
                  <a:tcPr marL="0" marR="0" marT="0" marB="0">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12700" cap="flat">
                      <a:solidFill>
                        <a:schemeClr val="lt1"/>
                      </a:solidFill>
                      <a:prstDash val="solid"/>
                      <a:round/>
                      <a:headEnd type="none" w="med" len="med"/>
                      <a:tailEnd type="none" w="med" len="med"/>
                    </a:lnT>
                    <a:lnB w="12700" cap="flat">
                      <a:solidFill>
                        <a:schemeClr val="lt1"/>
                      </a:solidFill>
                      <a:prstDash val="solid"/>
                      <a:round/>
                      <a:headEnd type="none" w="med" len="med"/>
                      <a:tailEnd type="none" w="med" len="med"/>
                    </a:lnB>
                    <a:solidFill>
                      <a:srgbClr val="E7F3F4"/>
                    </a:solidFill>
                  </a:tcPr>
                </a:tc>
              </a:tr>
              <a:tr h="909625">
                <a:tc>
                  <a:txBody>
                    <a:bodyPr/>
                    <a:lstStyle/>
                    <a:p>
                      <a:pPr marL="0" marR="0" lvl="0" indent="0" algn="l" rtl="0">
                        <a:lnSpc>
                          <a:spcPct val="100000"/>
                        </a:lnSpc>
                        <a:spcBef>
                          <a:spcPts val="0"/>
                        </a:spcBef>
                        <a:spcAft>
                          <a:spcPts val="0"/>
                        </a:spcAft>
                        <a:buClr>
                          <a:srgbClr val="000000"/>
                        </a:buClr>
                        <a:buSzPct val="25000"/>
                        <a:buFont typeface="Arial"/>
                        <a:buNone/>
                      </a:pPr>
                      <a:r>
                        <a:rPr lang="en-US" sz="2000" b="1" i="0" u="none" strike="noStrike" cap="none" baseline="0">
                          <a:solidFill>
                            <a:srgbClr val="000000"/>
                          </a:solidFill>
                          <a:latin typeface="Arial"/>
                          <a:ea typeface="Arial"/>
                          <a:cs typeface="Arial"/>
                          <a:sym typeface="Arial"/>
                        </a:rPr>
                        <a:t>NO</a:t>
                      </a:r>
                    </a:p>
                    <a:p>
                      <a:pPr marL="0" marR="0" lvl="0" indent="0" algn="r" rtl="0">
                        <a:lnSpc>
                          <a:spcPct val="100000"/>
                        </a:lnSpc>
                        <a:spcBef>
                          <a:spcPts val="0"/>
                        </a:spcBef>
                        <a:spcAft>
                          <a:spcPts val="0"/>
                        </a:spcAft>
                        <a:buClr>
                          <a:srgbClr val="000000"/>
                        </a:buClr>
                        <a:buSzPct val="25000"/>
                        <a:buFont typeface="Arial"/>
                        <a:buNone/>
                      </a:pPr>
                      <a:r>
                        <a:rPr lang="en-US" sz="2000" b="0" i="0" u="none" strike="noStrike" cap="none" baseline="0">
                          <a:solidFill>
                            <a:srgbClr val="000000"/>
                          </a:solidFill>
                          <a:latin typeface="Arial"/>
                          <a:ea typeface="Arial"/>
                          <a:cs typeface="Arial"/>
                          <a:sym typeface="Arial"/>
                        </a:rPr>
                        <a:t>n=61</a:t>
                      </a:r>
                    </a:p>
                  </a:txBody>
                  <a:tcPr marL="0" marR="0" marT="0" marB="0">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12700" cap="flat">
                      <a:solidFill>
                        <a:schemeClr val="lt1"/>
                      </a:solidFill>
                      <a:prstDash val="solid"/>
                      <a:round/>
                      <a:headEnd type="none" w="med" len="med"/>
                      <a:tailEnd type="none" w="med" len="med"/>
                    </a:lnT>
                    <a:lnB w="12700" cap="flat">
                      <a:solidFill>
                        <a:schemeClr val="lt1"/>
                      </a:solidFill>
                      <a:prstDash val="solid"/>
                      <a:round/>
                      <a:headEnd type="none" w="med" len="med"/>
                      <a:tailEnd type="none" w="med" len="med"/>
                    </a:lnB>
                    <a:solidFill>
                      <a:srgbClr val="F3F9FA"/>
                    </a:solidFill>
                  </a:tcPr>
                </a:tc>
              </a:tr>
            </a:tbl>
          </a:graphicData>
        </a:graphic>
      </p:graphicFrame>
      <p:sp>
        <p:nvSpPr>
          <p:cNvPr id="231" name="Shape 231"/>
          <p:cNvSpPr txBox="1"/>
          <p:nvPr/>
        </p:nvSpPr>
        <p:spPr>
          <a:xfrm>
            <a:off x="27073225" y="14819312"/>
            <a:ext cx="1020762" cy="3381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600" b="0" i="0" u="none" strike="noStrike" cap="none" baseline="0">
                <a:solidFill>
                  <a:schemeClr val="dk1"/>
                </a:solidFill>
                <a:latin typeface="Arial"/>
                <a:ea typeface="Arial"/>
                <a:cs typeface="Arial"/>
                <a:sym typeface="Arial"/>
              </a:rPr>
              <a:t>mRNA</a:t>
            </a:r>
          </a:p>
        </p:txBody>
      </p:sp>
      <p:grpSp>
        <p:nvGrpSpPr>
          <p:cNvPr id="232" name="Shape 232"/>
          <p:cNvGrpSpPr/>
          <p:nvPr/>
        </p:nvGrpSpPr>
        <p:grpSpPr>
          <a:xfrm>
            <a:off x="11698287" y="8335961"/>
            <a:ext cx="6350000" cy="2741612"/>
            <a:chOff x="0" y="0"/>
            <a:chExt cx="2147483647" cy="2147483647"/>
          </a:xfrm>
        </p:grpSpPr>
        <p:grpSp>
          <p:nvGrpSpPr>
            <p:cNvPr id="233" name="Shape 233"/>
            <p:cNvGrpSpPr/>
            <p:nvPr/>
          </p:nvGrpSpPr>
          <p:grpSpPr>
            <a:xfrm>
              <a:off x="0" y="0"/>
              <a:ext cx="2147483647" cy="2147483647"/>
              <a:chOff x="0" y="0"/>
              <a:chExt cx="2147483647" cy="2147483647"/>
            </a:xfrm>
          </p:grpSpPr>
          <p:pic>
            <p:nvPicPr>
              <p:cNvPr id="234" name="Shape 234"/>
              <p:cNvPicPr preferRelativeResize="0"/>
              <p:nvPr/>
            </p:nvPicPr>
            <p:blipFill rotWithShape="1">
              <a:blip r:embed="rId20">
                <a:alphaModFix/>
              </a:blip>
              <a:srcRect l="14905" t="27946" r="49618" b="51506"/>
              <a:stretch/>
            </p:blipFill>
            <p:spPr>
              <a:xfrm>
                <a:off x="17348852" y="26838378"/>
                <a:ext cx="757739622" cy="1314673661"/>
              </a:xfrm>
              <a:prstGeom prst="rect">
                <a:avLst/>
              </a:prstGeom>
              <a:noFill/>
              <a:ln>
                <a:noFill/>
              </a:ln>
            </p:spPr>
          </p:pic>
          <p:grpSp>
            <p:nvGrpSpPr>
              <p:cNvPr id="235" name="Shape 235"/>
              <p:cNvGrpSpPr/>
              <p:nvPr/>
            </p:nvGrpSpPr>
            <p:grpSpPr>
              <a:xfrm>
                <a:off x="712264765" y="0"/>
                <a:ext cx="1418416493" cy="1388163523"/>
                <a:chOff x="0" y="0"/>
                <a:chExt cx="2147483646" cy="2147483647"/>
              </a:xfrm>
            </p:grpSpPr>
            <p:pic>
              <p:nvPicPr>
                <p:cNvPr id="236" name="Shape 236"/>
                <p:cNvPicPr preferRelativeResize="0"/>
                <p:nvPr/>
              </p:nvPicPr>
              <p:blipFill rotWithShape="1">
                <a:blip r:embed="rId21">
                  <a:alphaModFix/>
                </a:blip>
                <a:srcRect l="46812" t="4779" r="9435" b="70797"/>
                <a:stretch/>
              </p:blipFill>
              <p:spPr>
                <a:xfrm>
                  <a:off x="98979653" y="0"/>
                  <a:ext cx="2048503993" cy="2113535351"/>
                </a:xfrm>
                <a:prstGeom prst="rect">
                  <a:avLst/>
                </a:prstGeom>
                <a:noFill/>
                <a:ln>
                  <a:noFill/>
                </a:ln>
              </p:spPr>
            </p:pic>
            <p:sp>
              <p:nvSpPr>
                <p:cNvPr id="237" name="Shape 237"/>
                <p:cNvSpPr txBox="1"/>
                <p:nvPr/>
              </p:nvSpPr>
              <p:spPr>
                <a:xfrm>
                  <a:off x="0" y="1811869117"/>
                  <a:ext cx="409830273" cy="33561452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Helvetica Neue"/>
                    <a:buNone/>
                  </a:pPr>
                  <a:r>
                    <a:rPr lang="en-US" sz="1200" b="0" i="0" u="none" strike="noStrike" cap="none" baseline="0">
                      <a:solidFill>
                        <a:srgbClr val="FFFFFF"/>
                      </a:solidFill>
                      <a:latin typeface="Helvetica Neue"/>
                      <a:ea typeface="Helvetica Neue"/>
                      <a:cs typeface="Helvetica Neue"/>
                      <a:sym typeface="Helvetica Neue"/>
                    </a:rPr>
                    <a:t>WT</a:t>
                  </a:r>
                </a:p>
              </p:txBody>
            </p:sp>
            <p:sp>
              <p:nvSpPr>
                <p:cNvPr id="238" name="Shape 238"/>
                <p:cNvSpPr txBox="1"/>
                <p:nvPr/>
              </p:nvSpPr>
              <p:spPr>
                <a:xfrm>
                  <a:off x="1102776083" y="1792922615"/>
                  <a:ext cx="262932578" cy="33561452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Helvetica Neue"/>
                    <a:buNone/>
                  </a:pPr>
                  <a:r>
                    <a:rPr lang="en-US" sz="1200" b="0" i="1" u="none" strike="noStrike" cap="none" baseline="0">
                      <a:solidFill>
                        <a:srgbClr val="FFFFFF"/>
                      </a:solidFill>
                      <a:latin typeface="Helvetica Neue"/>
                      <a:ea typeface="Helvetica Neue"/>
                      <a:cs typeface="Helvetica Neue"/>
                      <a:sym typeface="Helvetica Neue"/>
                    </a:rPr>
                    <a:t>buc</a:t>
                  </a:r>
                </a:p>
              </p:txBody>
            </p:sp>
            <p:cxnSp>
              <p:nvCxnSpPr>
                <p:cNvPr id="239" name="Shape 239"/>
                <p:cNvCxnSpPr/>
                <p:nvPr/>
              </p:nvCxnSpPr>
              <p:spPr>
                <a:xfrm>
                  <a:off x="197867854" y="785086692"/>
                  <a:ext cx="137330200" cy="296729186"/>
                </a:xfrm>
                <a:prstGeom prst="straightConnector1">
                  <a:avLst/>
                </a:prstGeom>
                <a:noFill/>
                <a:ln w="28575" cap="rnd">
                  <a:solidFill>
                    <a:srgbClr val="66FFFF"/>
                  </a:solidFill>
                  <a:prstDash val="solid"/>
                  <a:miter/>
                  <a:headEnd type="none" w="med" len="med"/>
                  <a:tailEnd type="triangle" w="lg" len="lg"/>
                </a:ln>
              </p:spPr>
            </p:cxnSp>
          </p:grpSp>
          <p:sp>
            <p:nvSpPr>
              <p:cNvPr id="240" name="Shape 240"/>
              <p:cNvSpPr txBox="1"/>
              <p:nvPr/>
            </p:nvSpPr>
            <p:spPr>
              <a:xfrm>
                <a:off x="0" y="1351960902"/>
                <a:ext cx="2147483647" cy="795522744"/>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chemeClr val="dk1"/>
                  </a:buClr>
                  <a:buSzPct val="25000"/>
                  <a:buFont typeface="Arial"/>
                  <a:buNone/>
                </a:pPr>
                <a:r>
                  <a:rPr lang="en-US" sz="2000" b="0" i="0" u="none" strike="noStrike" cap="none" baseline="0">
                    <a:solidFill>
                      <a:schemeClr val="dk1"/>
                    </a:solidFill>
                    <a:latin typeface="Arial"/>
                    <a:ea typeface="Arial"/>
                    <a:cs typeface="Arial"/>
                    <a:sym typeface="Arial"/>
                  </a:rPr>
                  <a:t>(</a:t>
                </a:r>
                <a:r>
                  <a:rPr lang="en-US" sz="2000" b="1" i="0" u="none" strike="noStrike" cap="none" baseline="0">
                    <a:solidFill>
                      <a:schemeClr val="dk1"/>
                    </a:solidFill>
                    <a:latin typeface="Arial"/>
                    <a:ea typeface="Arial"/>
                    <a:cs typeface="Arial"/>
                    <a:sym typeface="Arial"/>
                  </a:rPr>
                  <a:t>a</a:t>
                </a:r>
                <a:r>
                  <a:rPr lang="en-US" sz="2000" b="0" i="0" u="none" strike="noStrike" cap="none" baseline="0">
                    <a:solidFill>
                      <a:schemeClr val="dk1"/>
                    </a:solidFill>
                    <a:latin typeface="Arial"/>
                    <a:ea typeface="Arial"/>
                    <a:cs typeface="Arial"/>
                    <a:sym typeface="Arial"/>
                  </a:rPr>
                  <a:t>) Bucky Ball and (</a:t>
                </a:r>
                <a:r>
                  <a:rPr lang="en-US" sz="2000" b="1" i="0" u="none" strike="noStrike" cap="none" baseline="0">
                    <a:solidFill>
                      <a:schemeClr val="dk1"/>
                    </a:solidFill>
                    <a:latin typeface="Arial"/>
                    <a:ea typeface="Arial"/>
                    <a:cs typeface="Arial"/>
                    <a:sym typeface="Arial"/>
                  </a:rPr>
                  <a:t>b</a:t>
                </a:r>
                <a:r>
                  <a:rPr lang="en-US" sz="2000" b="0" i="0" u="none" strike="noStrike" cap="none" baseline="0">
                    <a:solidFill>
                      <a:schemeClr val="dk1"/>
                    </a:solidFill>
                    <a:latin typeface="Arial"/>
                    <a:ea typeface="Arial"/>
                    <a:cs typeface="Arial"/>
                    <a:sym typeface="Arial"/>
                  </a:rPr>
                  <a:t>)Hermes/Rbpms2 localize to the Balbiani Body (arrow) in oocytes. (</a:t>
                </a:r>
                <a:r>
                  <a:rPr lang="en-US" sz="2000" b="1" i="0" u="none" strike="noStrike" cap="none" baseline="0">
                    <a:solidFill>
                      <a:schemeClr val="dk1"/>
                    </a:solidFill>
                    <a:latin typeface="Arial"/>
                    <a:ea typeface="Arial"/>
                    <a:cs typeface="Arial"/>
                    <a:sym typeface="Arial"/>
                  </a:rPr>
                  <a:t>c</a:t>
                </a:r>
                <a:r>
                  <a:rPr lang="en-US" sz="2000" b="0" i="0" u="none" strike="noStrike" cap="none" baseline="0">
                    <a:solidFill>
                      <a:schemeClr val="dk1"/>
                    </a:solidFill>
                    <a:latin typeface="Arial"/>
                    <a:ea typeface="Arial"/>
                    <a:cs typeface="Arial"/>
                    <a:sym typeface="Arial"/>
                  </a:rPr>
                  <a:t>) In buc mutants, there is no Balbiani body and Rbpms2 cannot localize.</a:t>
                </a:r>
              </a:p>
            </p:txBody>
          </p:sp>
        </p:grpSp>
        <p:sp>
          <p:nvSpPr>
            <p:cNvPr id="241" name="Shape 241"/>
            <p:cNvSpPr txBox="1"/>
            <p:nvPr/>
          </p:nvSpPr>
          <p:spPr>
            <a:xfrm>
              <a:off x="22464989" y="30484694"/>
              <a:ext cx="116501151" cy="26482970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1600" b="0" i="0" u="none" strike="noStrike" cap="none" baseline="0">
                  <a:solidFill>
                    <a:srgbClr val="FFFFFF"/>
                  </a:solidFill>
                  <a:latin typeface="Arial"/>
                  <a:ea typeface="Arial"/>
                  <a:cs typeface="Arial"/>
                  <a:sym typeface="Arial"/>
                </a:rPr>
                <a:t>A</a:t>
              </a:r>
            </a:p>
          </p:txBody>
        </p:sp>
        <p:sp>
          <p:nvSpPr>
            <p:cNvPr id="242" name="Shape 242"/>
            <p:cNvSpPr txBox="1"/>
            <p:nvPr/>
          </p:nvSpPr>
          <p:spPr>
            <a:xfrm>
              <a:off x="1447068389" y="29280909"/>
              <a:ext cx="116501151" cy="26482970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1600" b="0" i="0" u="none" strike="noStrike" cap="none" baseline="0">
                  <a:solidFill>
                    <a:srgbClr val="FFFFFF"/>
                  </a:solidFill>
                  <a:latin typeface="Arial"/>
                  <a:ea typeface="Arial"/>
                  <a:cs typeface="Arial"/>
                  <a:sym typeface="Arial"/>
                </a:rPr>
                <a:t>C</a:t>
              </a:r>
            </a:p>
          </p:txBody>
        </p:sp>
        <p:sp>
          <p:nvSpPr>
            <p:cNvPr id="243" name="Shape 243"/>
            <p:cNvSpPr txBox="1"/>
            <p:nvPr/>
          </p:nvSpPr>
          <p:spPr>
            <a:xfrm>
              <a:off x="763270550" y="28077914"/>
              <a:ext cx="116501151" cy="26482970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1600" b="0" i="0" u="none" strike="noStrike" cap="none" baseline="0">
                  <a:solidFill>
                    <a:srgbClr val="FFFFFF"/>
                  </a:solidFill>
                  <a:latin typeface="Arial"/>
                  <a:ea typeface="Arial"/>
                  <a:cs typeface="Arial"/>
                  <a:sym typeface="Arial"/>
                </a:rPr>
                <a:t>B</a:t>
              </a:r>
            </a:p>
          </p:txBody>
        </p:sp>
      </p:grpSp>
      <p:grpSp>
        <p:nvGrpSpPr>
          <p:cNvPr id="244" name="Shape 244"/>
          <p:cNvGrpSpPr/>
          <p:nvPr/>
        </p:nvGrpSpPr>
        <p:grpSpPr>
          <a:xfrm>
            <a:off x="642937" y="27427237"/>
            <a:ext cx="9477374" cy="3381375"/>
            <a:chOff x="0" y="0"/>
            <a:chExt cx="2147483647" cy="2147483647"/>
          </a:xfrm>
        </p:grpSpPr>
        <p:pic>
          <p:nvPicPr>
            <p:cNvPr id="245" name="Shape 245"/>
            <p:cNvPicPr preferRelativeResize="0"/>
            <p:nvPr/>
          </p:nvPicPr>
          <p:blipFill rotWithShape="1">
            <a:blip r:embed="rId22">
              <a:alphaModFix/>
            </a:blip>
            <a:srcRect l="118186" r="118186"/>
            <a:stretch/>
          </p:blipFill>
          <p:spPr>
            <a:xfrm flipH="1">
              <a:off x="0" y="0"/>
              <a:ext cx="1375279210" cy="2118823848"/>
            </a:xfrm>
            <a:prstGeom prst="rect">
              <a:avLst/>
            </a:prstGeom>
            <a:noFill/>
            <a:ln>
              <a:noFill/>
            </a:ln>
          </p:spPr>
        </p:pic>
        <p:pic>
          <p:nvPicPr>
            <p:cNvPr id="246" name="Shape 246"/>
            <p:cNvPicPr preferRelativeResize="0"/>
            <p:nvPr/>
          </p:nvPicPr>
          <p:blipFill rotWithShape="1">
            <a:blip r:embed="rId23">
              <a:alphaModFix/>
            </a:blip>
            <a:srcRect l="7348" t="5049" r="30357" b="20495"/>
            <a:stretch/>
          </p:blipFill>
          <p:spPr>
            <a:xfrm>
              <a:off x="1295623481" y="7491403"/>
              <a:ext cx="851860165" cy="2139992243"/>
            </a:xfrm>
            <a:prstGeom prst="rect">
              <a:avLst/>
            </a:prstGeom>
            <a:noFill/>
            <a:ln>
              <a:noFill/>
            </a:ln>
          </p:spPr>
        </p:pic>
      </p:grpSp>
      <p:pic>
        <p:nvPicPr>
          <p:cNvPr id="247" name="Shape 247"/>
          <p:cNvPicPr preferRelativeResize="0"/>
          <p:nvPr/>
        </p:nvPicPr>
        <p:blipFill rotWithShape="1">
          <a:blip r:embed="rId24">
            <a:alphaModFix/>
          </a:blip>
          <a:srcRect/>
          <a:stretch/>
        </p:blipFill>
        <p:spPr>
          <a:xfrm>
            <a:off x="36914137" y="20943887"/>
            <a:ext cx="5402261" cy="1363661"/>
          </a:xfrm>
          <a:prstGeom prst="rect">
            <a:avLst/>
          </a:prstGeom>
          <a:noFill/>
          <a:ln>
            <a:noFill/>
          </a:ln>
        </p:spPr>
      </p:pic>
      <p:cxnSp>
        <p:nvCxnSpPr>
          <p:cNvPr id="248" name="Shape 248"/>
          <p:cNvCxnSpPr/>
          <p:nvPr/>
        </p:nvCxnSpPr>
        <p:spPr>
          <a:xfrm flipH="1">
            <a:off x="28587699" y="18757900"/>
            <a:ext cx="355600" cy="330200"/>
          </a:xfrm>
          <a:prstGeom prst="straightConnector1">
            <a:avLst/>
          </a:prstGeom>
          <a:noFill/>
          <a:ln w="25400" cap="rnd">
            <a:solidFill>
              <a:schemeClr val="dk1"/>
            </a:solidFill>
            <a:prstDash val="solid"/>
            <a:miter/>
            <a:headEnd type="none" w="med" len="med"/>
            <a:tailEnd type="triangle" w="lg" len="lg"/>
          </a:ln>
        </p:spPr>
      </p:cxnSp>
      <p:cxnSp>
        <p:nvCxnSpPr>
          <p:cNvPr id="249" name="Shape 249"/>
          <p:cNvCxnSpPr/>
          <p:nvPr/>
        </p:nvCxnSpPr>
        <p:spPr>
          <a:xfrm rot="10800000">
            <a:off x="33456562" y="19299236"/>
            <a:ext cx="269874" cy="242886"/>
          </a:xfrm>
          <a:prstGeom prst="straightConnector1">
            <a:avLst/>
          </a:prstGeom>
          <a:noFill/>
          <a:ln w="25400" cap="rnd">
            <a:solidFill>
              <a:schemeClr val="dk1"/>
            </a:solidFill>
            <a:prstDash val="solid"/>
            <a:miter/>
            <a:headEnd type="none" w="med" len="med"/>
            <a:tailEnd type="triangle" w="lg" len="lg"/>
          </a:ln>
        </p:spPr>
      </p:cxnSp>
      <p:cxnSp>
        <p:nvCxnSpPr>
          <p:cNvPr id="250" name="Shape 250"/>
          <p:cNvCxnSpPr/>
          <p:nvPr/>
        </p:nvCxnSpPr>
        <p:spPr>
          <a:xfrm rot="5400000">
            <a:off x="29468763" y="21526499"/>
            <a:ext cx="515936" cy="160337"/>
          </a:xfrm>
          <a:prstGeom prst="straightConnector1">
            <a:avLst/>
          </a:prstGeom>
          <a:noFill/>
          <a:ln w="25400" cap="rnd">
            <a:solidFill>
              <a:schemeClr val="dk1"/>
            </a:solidFill>
            <a:prstDash val="solid"/>
            <a:miter/>
            <a:headEnd type="none" w="med" len="med"/>
            <a:tailEnd type="triangle" w="lg" len="lg"/>
          </a:ln>
        </p:spPr>
      </p:cxnSp>
      <p:cxnSp>
        <p:nvCxnSpPr>
          <p:cNvPr id="251" name="Shape 251"/>
          <p:cNvCxnSpPr/>
          <p:nvPr/>
        </p:nvCxnSpPr>
        <p:spPr>
          <a:xfrm rot="10800000">
            <a:off x="33405762" y="21902736"/>
            <a:ext cx="269874" cy="242886"/>
          </a:xfrm>
          <a:prstGeom prst="straightConnector1">
            <a:avLst/>
          </a:prstGeom>
          <a:noFill/>
          <a:ln w="25400" cap="rnd">
            <a:solidFill>
              <a:schemeClr val="lt1"/>
            </a:solidFill>
            <a:prstDash val="solid"/>
            <a:miter/>
            <a:headEnd type="none" w="med" len="med"/>
            <a:tailEnd type="triangle" w="lg" len="lg"/>
          </a:ln>
        </p:spPr>
      </p:cxnSp>
      <p:sp>
        <p:nvSpPr>
          <p:cNvPr id="252" name="Shape 252"/>
          <p:cNvSpPr txBox="1"/>
          <p:nvPr/>
        </p:nvSpPr>
        <p:spPr>
          <a:xfrm>
            <a:off x="36118800" y="7594600"/>
            <a:ext cx="6934199" cy="3416299"/>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chemeClr val="dk1"/>
              </a:buClr>
              <a:buSzPct val="25000"/>
              <a:buFont typeface="Arial"/>
              <a:buNone/>
            </a:pPr>
            <a:r>
              <a:rPr lang="en-US" sz="2400" b="0" i="0" u="none" strike="noStrike" cap="none" baseline="0">
                <a:solidFill>
                  <a:schemeClr val="dk1"/>
                </a:solidFill>
                <a:latin typeface="Arial"/>
                <a:ea typeface="Arial"/>
                <a:cs typeface="Arial"/>
                <a:sym typeface="Arial"/>
              </a:rPr>
              <a:t>While full length Rbpms2 is able to localize to the PGCs in early embryos, the truncated proteins that we tested were all unable to localize. The presence of PGC markers indicates that Rbpms2 deletions do not disrupt PGC development, rather the proteins lack an element or conformation necessary for accumulation. Further experiments must be done in order to truly elucidate the mechanism of Rbpms2 localization. </a:t>
            </a:r>
          </a:p>
        </p:txBody>
      </p:sp>
      <p:grpSp>
        <p:nvGrpSpPr>
          <p:cNvPr id="253" name="Shape 253"/>
          <p:cNvGrpSpPr/>
          <p:nvPr/>
        </p:nvGrpSpPr>
        <p:grpSpPr>
          <a:xfrm>
            <a:off x="11884025" y="19018250"/>
            <a:ext cx="15938499" cy="7319961"/>
            <a:chOff x="0" y="0"/>
            <a:chExt cx="2147483647" cy="2147483647"/>
          </a:xfrm>
        </p:grpSpPr>
        <p:grpSp>
          <p:nvGrpSpPr>
            <p:cNvPr id="254" name="Shape 254"/>
            <p:cNvGrpSpPr/>
            <p:nvPr/>
          </p:nvGrpSpPr>
          <p:grpSpPr>
            <a:xfrm>
              <a:off x="0" y="0"/>
              <a:ext cx="2139913031" cy="2147483647"/>
              <a:chOff x="0" y="0"/>
              <a:chExt cx="2147483647" cy="2147483647"/>
            </a:xfrm>
          </p:grpSpPr>
          <p:grpSp>
            <p:nvGrpSpPr>
              <p:cNvPr id="255" name="Shape 255"/>
              <p:cNvGrpSpPr/>
              <p:nvPr/>
            </p:nvGrpSpPr>
            <p:grpSpPr>
              <a:xfrm>
                <a:off x="0" y="0"/>
                <a:ext cx="1916526245" cy="2147483647"/>
                <a:chOff x="0" y="0"/>
                <a:chExt cx="2147483647" cy="2147483647"/>
              </a:xfrm>
            </p:grpSpPr>
            <p:grpSp>
              <p:nvGrpSpPr>
                <p:cNvPr id="256" name="Shape 256"/>
                <p:cNvGrpSpPr/>
                <p:nvPr/>
              </p:nvGrpSpPr>
              <p:grpSpPr>
                <a:xfrm>
                  <a:off x="0" y="0"/>
                  <a:ext cx="2147483647" cy="2147483647"/>
                  <a:chOff x="0" y="0"/>
                  <a:chExt cx="2147483647" cy="2147483647"/>
                </a:xfrm>
              </p:grpSpPr>
              <p:grpSp>
                <p:nvGrpSpPr>
                  <p:cNvPr id="257" name="Shape 257"/>
                  <p:cNvGrpSpPr/>
                  <p:nvPr/>
                </p:nvGrpSpPr>
                <p:grpSpPr>
                  <a:xfrm>
                    <a:off x="0" y="74978199"/>
                    <a:ext cx="2147085645" cy="2072505447"/>
                    <a:chOff x="0" y="0"/>
                    <a:chExt cx="2147483647" cy="2147483647"/>
                  </a:xfrm>
                </p:grpSpPr>
                <p:grpSp>
                  <p:nvGrpSpPr>
                    <p:cNvPr id="258" name="Shape 258"/>
                    <p:cNvGrpSpPr/>
                    <p:nvPr/>
                  </p:nvGrpSpPr>
                  <p:grpSpPr>
                    <a:xfrm>
                      <a:off x="0" y="0"/>
                      <a:ext cx="2147483647" cy="2147483647"/>
                      <a:chOff x="0" y="0"/>
                      <a:chExt cx="2147483647" cy="2147483647"/>
                    </a:xfrm>
                  </p:grpSpPr>
                  <p:grpSp>
                    <p:nvGrpSpPr>
                      <p:cNvPr id="259" name="Shape 259"/>
                      <p:cNvGrpSpPr/>
                      <p:nvPr/>
                    </p:nvGrpSpPr>
                    <p:grpSpPr>
                      <a:xfrm>
                        <a:off x="5025559" y="0"/>
                        <a:ext cx="2142458087" cy="2147483647"/>
                        <a:chOff x="0" y="0"/>
                        <a:chExt cx="2147483647" cy="2147483647"/>
                      </a:xfrm>
                    </p:grpSpPr>
                    <p:grpSp>
                      <p:nvGrpSpPr>
                        <p:cNvPr id="260" name="Shape 260"/>
                        <p:cNvGrpSpPr/>
                        <p:nvPr/>
                      </p:nvGrpSpPr>
                      <p:grpSpPr>
                        <a:xfrm>
                          <a:off x="0" y="0"/>
                          <a:ext cx="2147483647" cy="2147483647"/>
                          <a:chOff x="0" y="0"/>
                          <a:chExt cx="2147483647" cy="2147483647"/>
                        </a:xfrm>
                      </p:grpSpPr>
                      <p:pic>
                        <p:nvPicPr>
                          <p:cNvPr id="261" name="Shape 261"/>
                          <p:cNvPicPr preferRelativeResize="0"/>
                          <p:nvPr/>
                        </p:nvPicPr>
                        <p:blipFill rotWithShape="1">
                          <a:blip r:embed="rId25">
                            <a:alphaModFix/>
                          </a:blip>
                          <a:srcRect/>
                          <a:stretch/>
                        </p:blipFill>
                        <p:spPr>
                          <a:xfrm>
                            <a:off x="1069465742" y="1573462276"/>
                            <a:ext cx="354733563" cy="516076024"/>
                          </a:xfrm>
                          <a:prstGeom prst="rect">
                            <a:avLst/>
                          </a:prstGeom>
                          <a:noFill/>
                          <a:ln>
                            <a:noFill/>
                          </a:ln>
                        </p:spPr>
                      </p:pic>
                      <p:grpSp>
                        <p:nvGrpSpPr>
                          <p:cNvPr id="262" name="Shape 262"/>
                          <p:cNvGrpSpPr/>
                          <p:nvPr/>
                        </p:nvGrpSpPr>
                        <p:grpSpPr>
                          <a:xfrm>
                            <a:off x="0" y="0"/>
                            <a:ext cx="2147483647" cy="2147483647"/>
                            <a:chOff x="0" y="0"/>
                            <a:chExt cx="2147483647" cy="2147483647"/>
                          </a:xfrm>
                        </p:grpSpPr>
                        <p:grpSp>
                          <p:nvGrpSpPr>
                            <p:cNvPr id="263" name="Shape 263"/>
                            <p:cNvGrpSpPr/>
                            <p:nvPr/>
                          </p:nvGrpSpPr>
                          <p:grpSpPr>
                            <a:xfrm>
                              <a:off x="0" y="29143237"/>
                              <a:ext cx="2141852907" cy="2060054176"/>
                              <a:chOff x="0" y="0"/>
                              <a:chExt cx="2147483647" cy="2147483647"/>
                            </a:xfrm>
                          </p:grpSpPr>
                          <p:pic>
                            <p:nvPicPr>
                              <p:cNvPr id="264" name="Shape 264"/>
                              <p:cNvPicPr preferRelativeResize="0"/>
                              <p:nvPr/>
                            </p:nvPicPr>
                            <p:blipFill/>
                            <p:spPr>
                              <a:xfrm rot="10800000">
                                <a:off x="313664" y="1609505162"/>
                                <a:ext cx="355666126" cy="537978483"/>
                              </a:xfrm>
                              <a:prstGeom prst="rect">
                                <a:avLst/>
                              </a:prstGeom>
                              <a:solidFill>
                                <a:srgbClr val="FFFFFF"/>
                              </a:solidFill>
                              <a:ln>
                                <a:noFill/>
                              </a:ln>
                            </p:spPr>
                          </p:pic>
                          <p:pic>
                            <p:nvPicPr>
                              <p:cNvPr id="265" name="Shape 265"/>
                              <p:cNvPicPr preferRelativeResize="0"/>
                              <p:nvPr/>
                            </p:nvPicPr>
                            <p:blipFill rotWithShape="1">
                              <a:blip r:embed="rId26">
                                <a:alphaModFix/>
                              </a:blip>
                              <a:srcRect/>
                              <a:stretch/>
                            </p:blipFill>
                            <p:spPr>
                              <a:xfrm>
                                <a:off x="313818" y="1093678542"/>
                                <a:ext cx="355666126" cy="537978483"/>
                              </a:xfrm>
                              <a:prstGeom prst="rect">
                                <a:avLst/>
                              </a:prstGeom>
                              <a:noFill/>
                              <a:ln>
                                <a:noFill/>
                              </a:ln>
                            </p:spPr>
                          </p:pic>
                          <p:pic>
                            <p:nvPicPr>
                              <p:cNvPr id="266" name="Shape 266"/>
                              <p:cNvPicPr preferRelativeResize="0"/>
                              <p:nvPr/>
                            </p:nvPicPr>
                            <p:blipFill rotWithShape="1">
                              <a:blip r:embed="rId27">
                                <a:alphaModFix/>
                              </a:blip>
                              <a:srcRect/>
                              <a:stretch/>
                            </p:blipFill>
                            <p:spPr>
                              <a:xfrm>
                                <a:off x="346570819" y="1093678542"/>
                                <a:ext cx="355666126" cy="537978483"/>
                              </a:xfrm>
                              <a:prstGeom prst="rect">
                                <a:avLst/>
                              </a:prstGeom>
                              <a:noFill/>
                              <a:ln>
                                <a:noFill/>
                              </a:ln>
                            </p:spPr>
                          </p:pic>
                          <p:pic>
                            <p:nvPicPr>
                              <p:cNvPr id="267" name="Shape 267"/>
                              <p:cNvPicPr preferRelativeResize="0"/>
                              <p:nvPr/>
                            </p:nvPicPr>
                            <p:blipFill rotWithShape="1">
                              <a:blip r:embed="rId28">
                                <a:alphaModFix/>
                              </a:blip>
                              <a:srcRect/>
                              <a:stretch/>
                            </p:blipFill>
                            <p:spPr>
                              <a:xfrm>
                                <a:off x="346570819" y="1609505150"/>
                                <a:ext cx="355666126" cy="537978483"/>
                              </a:xfrm>
                              <a:prstGeom prst="rect">
                                <a:avLst/>
                              </a:prstGeom>
                              <a:noFill/>
                              <a:ln>
                                <a:noFill/>
                              </a:ln>
                            </p:spPr>
                          </p:pic>
                          <p:pic>
                            <p:nvPicPr>
                              <p:cNvPr id="268" name="Shape 268"/>
                              <p:cNvPicPr preferRelativeResize="0"/>
                              <p:nvPr/>
                            </p:nvPicPr>
                            <p:blipFill rotWithShape="1">
                              <a:blip r:embed="rId29">
                                <a:alphaModFix/>
                              </a:blip>
                              <a:srcRect/>
                              <a:stretch/>
                            </p:blipFill>
                            <p:spPr>
                              <a:xfrm>
                                <a:off x="346570819" y="546839371"/>
                                <a:ext cx="355666126" cy="537978483"/>
                              </a:xfrm>
                              <a:prstGeom prst="rect">
                                <a:avLst/>
                              </a:prstGeom>
                              <a:noFill/>
                              <a:ln>
                                <a:noFill/>
                              </a:ln>
                            </p:spPr>
                          </p:pic>
                          <p:pic>
                            <p:nvPicPr>
                              <p:cNvPr id="269" name="Shape 269"/>
                              <p:cNvPicPr preferRelativeResize="0"/>
                              <p:nvPr/>
                            </p:nvPicPr>
                            <p:blipFill rotWithShape="1">
                              <a:blip r:embed="rId30">
                                <a:alphaModFix/>
                              </a:blip>
                              <a:srcRect/>
                              <a:stretch/>
                            </p:blipFill>
                            <p:spPr>
                              <a:xfrm>
                                <a:off x="346570819" y="0"/>
                                <a:ext cx="355666126" cy="537978483"/>
                              </a:xfrm>
                              <a:prstGeom prst="rect">
                                <a:avLst/>
                              </a:prstGeom>
                              <a:noFill/>
                              <a:ln>
                                <a:noFill/>
                              </a:ln>
                            </p:spPr>
                          </p:pic>
                          <p:pic>
                            <p:nvPicPr>
                              <p:cNvPr id="270" name="Shape 270"/>
                              <p:cNvPicPr preferRelativeResize="0"/>
                              <p:nvPr/>
                            </p:nvPicPr>
                            <p:blipFill rotWithShape="1">
                              <a:blip r:embed="rId31">
                                <a:alphaModFix/>
                              </a:blip>
                              <a:srcRect/>
                              <a:stretch/>
                            </p:blipFill>
                            <p:spPr>
                              <a:xfrm>
                                <a:off x="707882333" y="0"/>
                                <a:ext cx="355666126" cy="537978483"/>
                              </a:xfrm>
                              <a:prstGeom prst="rect">
                                <a:avLst/>
                              </a:prstGeom>
                              <a:noFill/>
                              <a:ln>
                                <a:noFill/>
                              </a:ln>
                            </p:spPr>
                          </p:pic>
                          <p:pic>
                            <p:nvPicPr>
                              <p:cNvPr id="271" name="Shape 271"/>
                              <p:cNvPicPr preferRelativeResize="0"/>
                              <p:nvPr/>
                            </p:nvPicPr>
                            <p:blipFill/>
                            <p:spPr>
                              <a:xfrm rot="10800000">
                                <a:off x="707882179" y="1093678554"/>
                                <a:ext cx="355666126" cy="537978483"/>
                              </a:xfrm>
                              <a:prstGeom prst="rect">
                                <a:avLst/>
                              </a:prstGeom>
                              <a:solidFill>
                                <a:srgbClr val="FFFFFF"/>
                              </a:solidFill>
                              <a:ln>
                                <a:noFill/>
                              </a:ln>
                            </p:spPr>
                          </p:pic>
                          <p:pic>
                            <p:nvPicPr>
                              <p:cNvPr id="272" name="Shape 272"/>
                              <p:cNvPicPr preferRelativeResize="0"/>
                              <p:nvPr/>
                            </p:nvPicPr>
                            <p:blipFill/>
                            <p:spPr>
                              <a:xfrm rot="10800000">
                                <a:off x="707882179" y="1609505162"/>
                                <a:ext cx="355666126" cy="537978483"/>
                              </a:xfrm>
                              <a:prstGeom prst="rect">
                                <a:avLst/>
                              </a:prstGeom>
                              <a:solidFill>
                                <a:srgbClr val="FFFFFF"/>
                              </a:solidFill>
                              <a:ln>
                                <a:noFill/>
                              </a:ln>
                            </p:spPr>
                          </p:pic>
                          <p:pic>
                            <p:nvPicPr>
                              <p:cNvPr id="273" name="Shape 273"/>
                              <p:cNvPicPr preferRelativeResize="0"/>
                              <p:nvPr/>
                            </p:nvPicPr>
                            <p:blipFill rotWithShape="1">
                              <a:blip r:embed="rId32">
                                <a:alphaModFix/>
                              </a:blip>
                              <a:srcRect/>
                              <a:stretch/>
                            </p:blipFill>
                            <p:spPr>
                              <a:xfrm>
                                <a:off x="707882333" y="546839371"/>
                                <a:ext cx="355666126" cy="537978483"/>
                              </a:xfrm>
                              <a:prstGeom prst="rect">
                                <a:avLst/>
                              </a:prstGeom>
                              <a:noFill/>
                              <a:ln>
                                <a:noFill/>
                              </a:ln>
                            </p:spPr>
                          </p:pic>
                          <p:pic>
                            <p:nvPicPr>
                              <p:cNvPr id="274" name="Shape 274"/>
                              <p:cNvPicPr preferRelativeResize="0"/>
                              <p:nvPr/>
                            </p:nvPicPr>
                            <p:blipFill rotWithShape="1">
                              <a:blip r:embed="rId33">
                                <a:alphaModFix/>
                              </a:blip>
                              <a:srcRect/>
                              <a:stretch/>
                            </p:blipFill>
                            <p:spPr>
                              <a:xfrm>
                                <a:off x="0" y="546839371"/>
                                <a:ext cx="355666126" cy="537978483"/>
                              </a:xfrm>
                              <a:prstGeom prst="rect">
                                <a:avLst/>
                              </a:prstGeom>
                              <a:noFill/>
                              <a:ln>
                                <a:noFill/>
                              </a:ln>
                            </p:spPr>
                          </p:pic>
                          <p:pic>
                            <p:nvPicPr>
                              <p:cNvPr id="275" name="Shape 275"/>
                              <p:cNvPicPr preferRelativeResize="0"/>
                              <p:nvPr/>
                            </p:nvPicPr>
                            <p:blipFill rotWithShape="1">
                              <a:blip r:embed="rId34">
                                <a:alphaModFix/>
                              </a:blip>
                              <a:srcRect/>
                              <a:stretch/>
                            </p:blipFill>
                            <p:spPr>
                              <a:xfrm>
                                <a:off x="313818" y="0"/>
                                <a:ext cx="355666126" cy="537978483"/>
                              </a:xfrm>
                              <a:prstGeom prst="rect">
                                <a:avLst/>
                              </a:prstGeom>
                              <a:noFill/>
                              <a:ln>
                                <a:noFill/>
                              </a:ln>
                            </p:spPr>
                          </p:pic>
                          <p:pic>
                            <p:nvPicPr>
                              <p:cNvPr id="276" name="Shape 276"/>
                              <p:cNvPicPr preferRelativeResize="0"/>
                              <p:nvPr/>
                            </p:nvPicPr>
                            <p:blipFill rotWithShape="1">
                              <a:blip r:embed="rId35">
                                <a:alphaModFix/>
                              </a:blip>
                              <a:srcRect/>
                              <a:stretch/>
                            </p:blipFill>
                            <p:spPr>
                              <a:xfrm>
                                <a:off x="1069193848" y="0"/>
                                <a:ext cx="355666126" cy="537978483"/>
                              </a:xfrm>
                              <a:prstGeom prst="rect">
                                <a:avLst/>
                              </a:prstGeom>
                              <a:noFill/>
                              <a:ln>
                                <a:noFill/>
                              </a:ln>
                            </p:spPr>
                          </p:pic>
                          <p:pic>
                            <p:nvPicPr>
                              <p:cNvPr id="277" name="Shape 277"/>
                              <p:cNvPicPr preferRelativeResize="0"/>
                              <p:nvPr/>
                            </p:nvPicPr>
                            <p:blipFill rotWithShape="1">
                              <a:blip r:embed="rId36">
                                <a:alphaModFix/>
                              </a:blip>
                              <a:srcRect/>
                              <a:stretch/>
                            </p:blipFill>
                            <p:spPr>
                              <a:xfrm>
                                <a:off x="1069193848" y="546839371"/>
                                <a:ext cx="355666126" cy="537978483"/>
                              </a:xfrm>
                              <a:prstGeom prst="rect">
                                <a:avLst/>
                              </a:prstGeom>
                              <a:noFill/>
                              <a:ln>
                                <a:noFill/>
                              </a:ln>
                            </p:spPr>
                          </p:pic>
                          <p:pic>
                            <p:nvPicPr>
                              <p:cNvPr id="278" name="Shape 278"/>
                              <p:cNvPicPr preferRelativeResize="0"/>
                              <p:nvPr/>
                            </p:nvPicPr>
                            <p:blipFill rotWithShape="1">
                              <a:blip r:embed="rId37">
                                <a:alphaModFix/>
                              </a:blip>
                              <a:srcRect/>
                              <a:stretch/>
                            </p:blipFill>
                            <p:spPr>
                              <a:xfrm>
                                <a:off x="1430505363" y="0"/>
                                <a:ext cx="355666126" cy="537978483"/>
                              </a:xfrm>
                              <a:prstGeom prst="rect">
                                <a:avLst/>
                              </a:prstGeom>
                              <a:noFill/>
                              <a:ln>
                                <a:noFill/>
                              </a:ln>
                            </p:spPr>
                          </p:pic>
                          <p:pic>
                            <p:nvPicPr>
                              <p:cNvPr id="279" name="Shape 279"/>
                              <p:cNvPicPr preferRelativeResize="0"/>
                              <p:nvPr/>
                            </p:nvPicPr>
                            <p:blipFill rotWithShape="1">
                              <a:blip r:embed="rId38">
                                <a:alphaModFix/>
                              </a:blip>
                              <a:srcRect/>
                              <a:stretch/>
                            </p:blipFill>
                            <p:spPr>
                              <a:xfrm>
                                <a:off x="1430505363" y="546839371"/>
                                <a:ext cx="355666126" cy="537978483"/>
                              </a:xfrm>
                              <a:prstGeom prst="rect">
                                <a:avLst/>
                              </a:prstGeom>
                              <a:noFill/>
                              <a:ln>
                                <a:noFill/>
                              </a:ln>
                            </p:spPr>
                          </p:pic>
                          <p:pic>
                            <p:nvPicPr>
                              <p:cNvPr id="280" name="Shape 280"/>
                              <p:cNvPicPr preferRelativeResize="0"/>
                              <p:nvPr/>
                            </p:nvPicPr>
                            <p:blipFill rotWithShape="1">
                              <a:blip r:embed="rId39">
                                <a:alphaModFix/>
                              </a:blip>
                              <a:srcRect/>
                              <a:stretch/>
                            </p:blipFill>
                            <p:spPr>
                              <a:xfrm>
                                <a:off x="1791816878" y="546839371"/>
                                <a:ext cx="355666126" cy="537978483"/>
                              </a:xfrm>
                              <a:prstGeom prst="rect">
                                <a:avLst/>
                              </a:prstGeom>
                              <a:noFill/>
                              <a:ln>
                                <a:noFill/>
                              </a:ln>
                            </p:spPr>
                          </p:pic>
                          <p:pic>
                            <p:nvPicPr>
                              <p:cNvPr id="281" name="Shape 281"/>
                              <p:cNvPicPr preferRelativeResize="0"/>
                              <p:nvPr/>
                            </p:nvPicPr>
                            <p:blipFill rotWithShape="1">
                              <a:blip r:embed="rId40">
                                <a:alphaModFix/>
                              </a:blip>
                              <a:srcRect/>
                              <a:stretch/>
                            </p:blipFill>
                            <p:spPr>
                              <a:xfrm>
                                <a:off x="1791816878" y="0"/>
                                <a:ext cx="355666126" cy="537978483"/>
                              </a:xfrm>
                              <a:prstGeom prst="rect">
                                <a:avLst/>
                              </a:prstGeom>
                              <a:noFill/>
                              <a:ln>
                                <a:noFill/>
                              </a:ln>
                            </p:spPr>
                          </p:pic>
                          <p:pic>
                            <p:nvPicPr>
                              <p:cNvPr id="282" name="Shape 282"/>
                              <p:cNvPicPr preferRelativeResize="0"/>
                              <p:nvPr/>
                            </p:nvPicPr>
                            <p:blipFill rotWithShape="1">
                              <a:blip r:embed="rId41">
                                <a:alphaModFix/>
                              </a:blip>
                              <a:srcRect/>
                              <a:stretch/>
                            </p:blipFill>
                            <p:spPr>
                              <a:xfrm>
                                <a:off x="1069193848" y="1093678542"/>
                                <a:ext cx="355666126" cy="537978483"/>
                              </a:xfrm>
                              <a:prstGeom prst="rect">
                                <a:avLst/>
                              </a:prstGeom>
                              <a:noFill/>
                              <a:ln>
                                <a:noFill/>
                              </a:ln>
                            </p:spPr>
                          </p:pic>
                          <p:pic>
                            <p:nvPicPr>
                              <p:cNvPr id="283" name="Shape 283"/>
                              <p:cNvPicPr preferRelativeResize="0"/>
                              <p:nvPr/>
                            </p:nvPicPr>
                            <p:blipFill rotWithShape="1">
                              <a:blip r:embed="rId42">
                                <a:alphaModFix/>
                              </a:blip>
                              <a:srcRect/>
                              <a:stretch/>
                            </p:blipFill>
                            <p:spPr>
                              <a:xfrm>
                                <a:off x="1430505363" y="1609505150"/>
                                <a:ext cx="355666126" cy="537978483"/>
                              </a:xfrm>
                              <a:prstGeom prst="rect">
                                <a:avLst/>
                              </a:prstGeom>
                              <a:noFill/>
                              <a:ln>
                                <a:noFill/>
                              </a:ln>
                            </p:spPr>
                          </p:pic>
                          <p:pic>
                            <p:nvPicPr>
                              <p:cNvPr id="284" name="Shape 284"/>
                              <p:cNvPicPr preferRelativeResize="0"/>
                              <p:nvPr/>
                            </p:nvPicPr>
                            <p:blipFill rotWithShape="1">
                              <a:blip r:embed="rId43">
                                <a:alphaModFix/>
                              </a:blip>
                              <a:srcRect/>
                              <a:stretch/>
                            </p:blipFill>
                            <p:spPr>
                              <a:xfrm>
                                <a:off x="1430505363" y="1063298454"/>
                                <a:ext cx="355666126" cy="537978483"/>
                              </a:xfrm>
                              <a:prstGeom prst="rect">
                                <a:avLst/>
                              </a:prstGeom>
                              <a:noFill/>
                              <a:ln>
                                <a:noFill/>
                              </a:ln>
                            </p:spPr>
                          </p:pic>
                          <p:pic>
                            <p:nvPicPr>
                              <p:cNvPr id="285" name="Shape 285"/>
                              <p:cNvPicPr preferRelativeResize="0"/>
                              <p:nvPr/>
                            </p:nvPicPr>
                            <p:blipFill/>
                            <p:spPr>
                              <a:xfrm rot="10800000">
                                <a:off x="1791817520" y="1609505162"/>
                                <a:ext cx="355666126" cy="537978483"/>
                              </a:xfrm>
                              <a:prstGeom prst="rect">
                                <a:avLst/>
                              </a:prstGeom>
                              <a:solidFill>
                                <a:srgbClr val="FFFFFF"/>
                              </a:solidFill>
                              <a:ln>
                                <a:noFill/>
                              </a:ln>
                            </p:spPr>
                          </p:pic>
                          <p:pic>
                            <p:nvPicPr>
                              <p:cNvPr id="286" name="Shape 286"/>
                              <p:cNvPicPr preferRelativeResize="0"/>
                              <p:nvPr/>
                            </p:nvPicPr>
                            <p:blipFill/>
                            <p:spPr>
                              <a:xfrm rot="10800000">
                                <a:off x="1791817520" y="1063298466"/>
                                <a:ext cx="355666126" cy="537978483"/>
                              </a:xfrm>
                              <a:prstGeom prst="rect">
                                <a:avLst/>
                              </a:prstGeom>
                              <a:solidFill>
                                <a:srgbClr val="FFFFFF"/>
                              </a:solidFill>
                              <a:ln>
                                <a:noFill/>
                              </a:ln>
                            </p:spPr>
                          </p:pic>
                        </p:grpSp>
                        <p:grpSp>
                          <p:nvGrpSpPr>
                            <p:cNvPr id="287" name="Shape 287"/>
                            <p:cNvGrpSpPr/>
                            <p:nvPr/>
                          </p:nvGrpSpPr>
                          <p:grpSpPr>
                            <a:xfrm>
                              <a:off x="0" y="0"/>
                              <a:ext cx="2147483647" cy="2147483647"/>
                              <a:chOff x="0" y="0"/>
                              <a:chExt cx="2147483647" cy="2147483647"/>
                            </a:xfrm>
                          </p:grpSpPr>
                          <p:sp>
                            <p:nvSpPr>
                              <p:cNvPr id="288" name="Shape 288"/>
                              <p:cNvSpPr txBox="1"/>
                              <p:nvPr/>
                            </p:nvSpPr>
                            <p:spPr>
                              <a:xfrm>
                                <a:off x="0" y="0"/>
                                <a:ext cx="2147483120" cy="58286232"/>
                              </a:xfrm>
                              <a:prstGeom prst="rect">
                                <a:avLst/>
                              </a:prstGeom>
                              <a:solidFill>
                                <a:schemeClr val="lt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289" name="Shape 289"/>
                              <p:cNvSpPr txBox="1"/>
                              <p:nvPr/>
                            </p:nvSpPr>
                            <p:spPr>
                              <a:xfrm>
                                <a:off x="0" y="2089197414"/>
                                <a:ext cx="2147483120" cy="58286232"/>
                              </a:xfrm>
                              <a:prstGeom prst="rect">
                                <a:avLst/>
                              </a:prstGeom>
                              <a:solidFill>
                                <a:schemeClr val="lt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290" name="Shape 290"/>
                              <p:cNvSpPr txBox="1"/>
                              <p:nvPr/>
                            </p:nvSpPr>
                            <p:spPr>
                              <a:xfrm rot="5400000">
                                <a:off x="-530379835" y="1030027890"/>
                                <a:ext cx="1076400565" cy="29143116"/>
                              </a:xfrm>
                              <a:prstGeom prst="rect">
                                <a:avLst/>
                              </a:prstGeom>
                              <a:solidFill>
                                <a:schemeClr val="lt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291" name="Shape 291"/>
                              <p:cNvSpPr txBox="1"/>
                              <p:nvPr/>
                            </p:nvSpPr>
                            <p:spPr>
                              <a:xfrm rot="5400000">
                                <a:off x="1601775957" y="1030027537"/>
                                <a:ext cx="1076400202" cy="29143116"/>
                              </a:xfrm>
                              <a:prstGeom prst="rect">
                                <a:avLst/>
                              </a:prstGeom>
                              <a:solidFill>
                                <a:schemeClr val="lt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grpSp>
                      </p:grpSp>
                    </p:grpSp>
                    <p:cxnSp>
                      <p:nvCxnSpPr>
                        <p:cNvPr id="292" name="Shape 292"/>
                        <p:cNvCxnSpPr/>
                        <p:nvPr/>
                      </p:nvCxnSpPr>
                      <p:spPr>
                        <a:xfrm>
                          <a:off x="15015239" y="1579996328"/>
                          <a:ext cx="2117139838" cy="607339"/>
                        </a:xfrm>
                        <a:prstGeom prst="straightConnector1">
                          <a:avLst/>
                        </a:prstGeom>
                        <a:noFill/>
                        <a:ln w="133350" cap="rnd">
                          <a:solidFill>
                            <a:schemeClr val="dk1"/>
                          </a:solidFill>
                          <a:prstDash val="solid"/>
                          <a:miter/>
                          <a:headEnd type="none" w="med" len="med"/>
                          <a:tailEnd type="none" w="med" len="med"/>
                        </a:ln>
                      </p:spPr>
                    </p:cxnSp>
                    <p:cxnSp>
                      <p:nvCxnSpPr>
                        <p:cNvPr id="293" name="Shape 293"/>
                        <p:cNvCxnSpPr/>
                        <p:nvPr/>
                      </p:nvCxnSpPr>
                      <p:spPr>
                        <a:xfrm rot="10800000" flipH="1">
                          <a:off x="17634390" y="552032585"/>
                          <a:ext cx="2113791717" cy="16624579"/>
                        </a:xfrm>
                        <a:prstGeom prst="straightConnector1">
                          <a:avLst/>
                        </a:prstGeom>
                        <a:noFill/>
                        <a:ln w="120650" cap="rnd">
                          <a:solidFill>
                            <a:schemeClr val="dk1"/>
                          </a:solidFill>
                          <a:prstDash val="solid"/>
                          <a:miter/>
                          <a:headEnd type="none" w="med" len="med"/>
                          <a:tailEnd type="none" w="med" len="med"/>
                        </a:ln>
                      </p:spPr>
                    </p:cxnSp>
                    <p:cxnSp>
                      <p:nvCxnSpPr>
                        <p:cNvPr id="294" name="Shape 294"/>
                        <p:cNvCxnSpPr/>
                        <p:nvPr/>
                      </p:nvCxnSpPr>
                      <p:spPr>
                        <a:xfrm rot="10800000" flipH="1">
                          <a:off x="14409108" y="1050448429"/>
                          <a:ext cx="2118058417" cy="19559544"/>
                        </a:xfrm>
                        <a:prstGeom prst="straightConnector1">
                          <a:avLst/>
                        </a:prstGeom>
                        <a:noFill/>
                        <a:ln w="117475" cap="rnd">
                          <a:solidFill>
                            <a:schemeClr val="dk1"/>
                          </a:solidFill>
                          <a:prstDash val="solid"/>
                          <a:miter/>
                          <a:headEnd type="none" w="med" len="med"/>
                          <a:tailEnd type="none" w="med" len="med"/>
                        </a:ln>
                      </p:spPr>
                    </p:cxnSp>
                    <p:cxnSp>
                      <p:nvCxnSpPr>
                        <p:cNvPr id="295" name="Shape 295"/>
                        <p:cNvCxnSpPr/>
                        <p:nvPr/>
                      </p:nvCxnSpPr>
                      <p:spPr>
                        <a:xfrm rot="5400000">
                          <a:off x="1263354101" y="1071130348"/>
                          <a:ext cx="1042666524" cy="1485839"/>
                        </a:xfrm>
                        <a:prstGeom prst="straightConnector1">
                          <a:avLst/>
                        </a:prstGeom>
                        <a:noFill/>
                        <a:ln w="85725" cap="rnd">
                          <a:solidFill>
                            <a:schemeClr val="dk1"/>
                          </a:solidFill>
                          <a:prstDash val="solid"/>
                          <a:miter/>
                          <a:headEnd type="none" w="med" len="med"/>
                          <a:tailEnd type="none" w="med" len="med"/>
                        </a:ln>
                      </p:spPr>
                    </p:cxnSp>
                    <p:cxnSp>
                      <p:nvCxnSpPr>
                        <p:cNvPr id="296" name="Shape 296"/>
                        <p:cNvCxnSpPr/>
                        <p:nvPr/>
                      </p:nvCxnSpPr>
                      <p:spPr>
                        <a:xfrm rot="5400000">
                          <a:off x="-168168468" y="1071130733"/>
                          <a:ext cx="1042666524" cy="1485839"/>
                        </a:xfrm>
                        <a:prstGeom prst="straightConnector1">
                          <a:avLst/>
                        </a:prstGeom>
                        <a:noFill/>
                        <a:ln w="85725" cap="rnd">
                          <a:solidFill>
                            <a:schemeClr val="dk1"/>
                          </a:solidFill>
                          <a:prstDash val="solid"/>
                          <a:miter/>
                          <a:headEnd type="none" w="med" len="med"/>
                          <a:tailEnd type="none" w="med" len="med"/>
                        </a:ln>
                      </p:spPr>
                    </p:cxnSp>
                    <p:cxnSp>
                      <p:nvCxnSpPr>
                        <p:cNvPr id="297" name="Shape 297"/>
                        <p:cNvCxnSpPr/>
                        <p:nvPr/>
                      </p:nvCxnSpPr>
                      <p:spPr>
                        <a:xfrm rot="5400000">
                          <a:off x="904137071" y="1071130733"/>
                          <a:ext cx="1042666524" cy="1485839"/>
                        </a:xfrm>
                        <a:prstGeom prst="straightConnector1">
                          <a:avLst/>
                        </a:prstGeom>
                        <a:noFill/>
                        <a:ln w="85725" cap="rnd">
                          <a:solidFill>
                            <a:schemeClr val="dk1"/>
                          </a:solidFill>
                          <a:prstDash val="solid"/>
                          <a:miter/>
                          <a:headEnd type="none" w="med" len="med"/>
                          <a:tailEnd type="none" w="med" len="med"/>
                        </a:ln>
                      </p:spPr>
                    </p:cxnSp>
                    <p:cxnSp>
                      <p:nvCxnSpPr>
                        <p:cNvPr id="298" name="Shape 298"/>
                        <p:cNvCxnSpPr/>
                        <p:nvPr/>
                      </p:nvCxnSpPr>
                      <p:spPr>
                        <a:xfrm rot="5400000">
                          <a:off x="182260857" y="1071130733"/>
                          <a:ext cx="1042666524" cy="1485839"/>
                        </a:xfrm>
                        <a:prstGeom prst="straightConnector1">
                          <a:avLst/>
                        </a:prstGeom>
                        <a:noFill/>
                        <a:ln w="85725" cap="rnd">
                          <a:solidFill>
                            <a:schemeClr val="dk1"/>
                          </a:solidFill>
                          <a:prstDash val="solid"/>
                          <a:miter/>
                          <a:headEnd type="none" w="med" len="med"/>
                          <a:tailEnd type="none" w="med" len="med"/>
                        </a:ln>
                      </p:spPr>
                    </p:cxnSp>
                    <p:cxnSp>
                      <p:nvCxnSpPr>
                        <p:cNvPr id="299" name="Shape 299"/>
                        <p:cNvCxnSpPr/>
                        <p:nvPr/>
                      </p:nvCxnSpPr>
                      <p:spPr>
                        <a:xfrm rot="5400000">
                          <a:off x="545128176" y="1071130733"/>
                          <a:ext cx="1042666524" cy="1485839"/>
                        </a:xfrm>
                        <a:prstGeom prst="straightConnector1">
                          <a:avLst/>
                        </a:prstGeom>
                        <a:noFill/>
                        <a:ln w="85725" cap="rnd">
                          <a:solidFill>
                            <a:schemeClr val="dk1"/>
                          </a:solidFill>
                          <a:prstDash val="solid"/>
                          <a:miter/>
                          <a:headEnd type="none" w="med" len="med"/>
                          <a:tailEnd type="none" w="med" len="med"/>
                        </a:ln>
                      </p:spPr>
                    </p:cxnSp>
                  </p:grpSp>
                  <p:grpSp>
                    <p:nvGrpSpPr>
                      <p:cNvPr id="300" name="Shape 300"/>
                      <p:cNvGrpSpPr/>
                      <p:nvPr/>
                    </p:nvGrpSpPr>
                    <p:grpSpPr>
                      <a:xfrm>
                        <a:off x="0" y="31066264"/>
                        <a:ext cx="925637014" cy="1809979122"/>
                        <a:chOff x="0" y="0"/>
                        <a:chExt cx="2147483647" cy="2147483647"/>
                      </a:xfrm>
                    </p:grpSpPr>
                    <p:cxnSp>
                      <p:nvCxnSpPr>
                        <p:cNvPr id="301" name="Shape 301"/>
                        <p:cNvCxnSpPr/>
                        <p:nvPr/>
                      </p:nvCxnSpPr>
                      <p:spPr>
                        <a:xfrm rot="10800000">
                          <a:off x="1127368289" y="2059881226"/>
                          <a:ext cx="94877473" cy="87602420"/>
                        </a:xfrm>
                        <a:prstGeom prst="straightConnector1">
                          <a:avLst/>
                        </a:prstGeom>
                        <a:noFill/>
                        <a:ln w="25400" cap="rnd">
                          <a:solidFill>
                            <a:schemeClr val="lt1"/>
                          </a:solidFill>
                          <a:prstDash val="solid"/>
                          <a:miter/>
                          <a:headEnd type="none" w="med" len="med"/>
                          <a:tailEnd type="triangle" w="lg" len="lg"/>
                        </a:ln>
                      </p:spPr>
                    </p:cxnSp>
                    <p:grpSp>
                      <p:nvGrpSpPr>
                        <p:cNvPr id="302" name="Shape 302"/>
                        <p:cNvGrpSpPr/>
                        <p:nvPr/>
                      </p:nvGrpSpPr>
                      <p:grpSpPr>
                        <a:xfrm>
                          <a:off x="0" y="0"/>
                          <a:ext cx="2147483647" cy="142942550"/>
                          <a:chOff x="0" y="0"/>
                          <a:chExt cx="2147483647" cy="2147483647"/>
                        </a:xfrm>
                      </p:grpSpPr>
                      <p:sp>
                        <p:nvSpPr>
                          <p:cNvPr id="303" name="Shape 303"/>
                          <p:cNvSpPr txBox="1"/>
                          <p:nvPr/>
                        </p:nvSpPr>
                        <p:spPr>
                          <a:xfrm>
                            <a:off x="0" y="0"/>
                            <a:ext cx="480441071" cy="187224083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1600" b="1" i="0" u="none" strike="noStrike" cap="none" baseline="0">
                                <a:solidFill>
                                  <a:schemeClr val="lt1"/>
                                </a:solidFill>
                                <a:latin typeface="Arial"/>
                                <a:ea typeface="Arial"/>
                                <a:cs typeface="Arial"/>
                                <a:sym typeface="Arial"/>
                              </a:rPr>
                              <a:t>75% epiboly</a:t>
                            </a:r>
                          </a:p>
                        </p:txBody>
                      </p:sp>
                      <p:sp>
                        <p:nvSpPr>
                          <p:cNvPr id="304" name="Shape 304"/>
                          <p:cNvSpPr txBox="1"/>
                          <p:nvPr/>
                        </p:nvSpPr>
                        <p:spPr>
                          <a:xfrm>
                            <a:off x="1667042575" y="275242807"/>
                            <a:ext cx="480441071" cy="187224083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a:solidFill>
                                  <a:schemeClr val="dk1"/>
                                </a:solidFill>
                                <a:latin typeface="Arial"/>
                                <a:ea typeface="Arial"/>
                                <a:cs typeface="Arial"/>
                                <a:sym typeface="Arial"/>
                              </a:rPr>
                              <a:t>75% epiboly</a:t>
                            </a:r>
                          </a:p>
                        </p:txBody>
                      </p:sp>
                      <p:sp>
                        <p:nvSpPr>
                          <p:cNvPr id="305" name="Shape 305"/>
                          <p:cNvSpPr txBox="1"/>
                          <p:nvPr/>
                        </p:nvSpPr>
                        <p:spPr>
                          <a:xfrm>
                            <a:off x="814267690" y="275242807"/>
                            <a:ext cx="305411087" cy="187224083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a:solidFill>
                                  <a:schemeClr val="dk1"/>
                                </a:solidFill>
                                <a:latin typeface="Arial"/>
                                <a:ea typeface="Arial"/>
                                <a:cs typeface="Arial"/>
                                <a:sym typeface="Arial"/>
                              </a:rPr>
                              <a:t>Shield</a:t>
                            </a:r>
                          </a:p>
                        </p:txBody>
                      </p:sp>
                    </p:grpSp>
                  </p:grpSp>
                </p:grpSp>
                <p:grpSp>
                  <p:nvGrpSpPr>
                    <p:cNvPr id="306" name="Shape 306"/>
                    <p:cNvGrpSpPr/>
                    <p:nvPr/>
                  </p:nvGrpSpPr>
                  <p:grpSpPr>
                    <a:xfrm>
                      <a:off x="1049441937" y="34184111"/>
                      <a:ext cx="938419605" cy="109513412"/>
                      <a:chOff x="0" y="0"/>
                      <a:chExt cx="2147483646" cy="2147483647"/>
                    </a:xfrm>
                  </p:grpSpPr>
                  <p:sp>
                    <p:nvSpPr>
                      <p:cNvPr id="307" name="Shape 307"/>
                      <p:cNvSpPr txBox="1"/>
                      <p:nvPr/>
                    </p:nvSpPr>
                    <p:spPr>
                      <a:xfrm>
                        <a:off x="1673506424" y="80657387"/>
                        <a:ext cx="473977222" cy="206682625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a:solidFill>
                              <a:schemeClr val="dk1"/>
                            </a:solidFill>
                            <a:latin typeface="Arial"/>
                            <a:ea typeface="Arial"/>
                            <a:cs typeface="Arial"/>
                            <a:sym typeface="Arial"/>
                          </a:rPr>
                          <a:t>75% epiboly</a:t>
                        </a:r>
                      </a:p>
                    </p:txBody>
                  </p:sp>
                  <p:sp>
                    <p:nvSpPr>
                      <p:cNvPr id="308" name="Shape 308"/>
                      <p:cNvSpPr txBox="1"/>
                      <p:nvPr/>
                    </p:nvSpPr>
                    <p:spPr>
                      <a:xfrm>
                        <a:off x="0" y="9654135"/>
                        <a:ext cx="546642623" cy="205717001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1600" b="1" i="0" u="none" strike="noStrike" cap="none" baseline="0">
                            <a:solidFill>
                              <a:srgbClr val="FFFFFF"/>
                            </a:solidFill>
                            <a:latin typeface="Arial"/>
                            <a:ea typeface="Arial"/>
                            <a:cs typeface="Arial"/>
                            <a:sym typeface="Arial"/>
                          </a:rPr>
                          <a:t>75% epibolv</a:t>
                        </a:r>
                      </a:p>
                    </p:txBody>
                  </p:sp>
                  <p:sp>
                    <p:nvSpPr>
                      <p:cNvPr id="309" name="Shape 309"/>
                      <p:cNvSpPr txBox="1"/>
                      <p:nvPr/>
                    </p:nvSpPr>
                    <p:spPr>
                      <a:xfrm>
                        <a:off x="815282588" y="0"/>
                        <a:ext cx="546092318" cy="205716416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1600" b="1" i="0" u="none" strike="noStrike" cap="none" baseline="0">
                            <a:solidFill>
                              <a:srgbClr val="FFFFFF"/>
                            </a:solidFill>
                            <a:latin typeface="Arial"/>
                            <a:ea typeface="Arial"/>
                            <a:cs typeface="Arial"/>
                            <a:sym typeface="Arial"/>
                          </a:rPr>
                          <a:t>75% epibolv</a:t>
                        </a:r>
                      </a:p>
                    </p:txBody>
                  </p:sp>
                </p:grpSp>
              </p:grpSp>
              <p:sp>
                <p:nvSpPr>
                  <p:cNvPr id="310" name="Shape 310"/>
                  <p:cNvSpPr txBox="1"/>
                  <p:nvPr/>
                </p:nvSpPr>
                <p:spPr>
                  <a:xfrm>
                    <a:off x="7921756" y="0"/>
                    <a:ext cx="2139561890" cy="11737454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000" b="1" i="0" u="none" strike="noStrike" cap="none" baseline="0">
                        <a:solidFill>
                          <a:schemeClr val="dk1"/>
                        </a:solidFill>
                        <a:latin typeface="Arial"/>
                        <a:ea typeface="Arial"/>
                        <a:cs typeface="Arial"/>
                        <a:sym typeface="Arial"/>
                      </a:rPr>
                      <a:t>Uninjected	      Full Length 	Δ35-153	          Δ100-201		     Δ1-140		Δ1-46</a:t>
                    </a:r>
                  </a:p>
                </p:txBody>
              </p:sp>
            </p:grpSp>
            <p:grpSp>
              <p:nvGrpSpPr>
                <p:cNvPr id="311" name="Shape 311"/>
                <p:cNvGrpSpPr/>
                <p:nvPr/>
              </p:nvGrpSpPr>
              <p:grpSpPr>
                <a:xfrm>
                  <a:off x="23313944" y="1102782866"/>
                  <a:ext cx="2066447273" cy="106768105"/>
                  <a:chOff x="0" y="0"/>
                  <a:chExt cx="2147483647" cy="2147483647"/>
                </a:xfrm>
              </p:grpSpPr>
              <p:sp>
                <p:nvSpPr>
                  <p:cNvPr id="312" name="Shape 312"/>
                  <p:cNvSpPr txBox="1"/>
                  <p:nvPr/>
                </p:nvSpPr>
                <p:spPr>
                  <a:xfrm>
                    <a:off x="0" y="0"/>
                    <a:ext cx="303926935" cy="199761040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600" b="1" i="0" u="none" strike="noStrike" cap="none" baseline="0">
                        <a:solidFill>
                          <a:schemeClr val="dk1"/>
                        </a:solidFill>
                        <a:latin typeface="Arial"/>
                        <a:ea typeface="Arial"/>
                        <a:cs typeface="Arial"/>
                        <a:sym typeface="Arial"/>
                      </a:rPr>
                      <a:t>30 hpf</a:t>
                    </a:r>
                  </a:p>
                </p:txBody>
              </p:sp>
              <p:sp>
                <p:nvSpPr>
                  <p:cNvPr id="313" name="Shape 313"/>
                  <p:cNvSpPr txBox="1"/>
                  <p:nvPr/>
                </p:nvSpPr>
                <p:spPr>
                  <a:xfrm>
                    <a:off x="1843556711" y="149873242"/>
                    <a:ext cx="303926935" cy="199761040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600" b="1" i="0" u="none" strike="noStrike" cap="none" baseline="0">
                        <a:solidFill>
                          <a:schemeClr val="dk1"/>
                        </a:solidFill>
                        <a:latin typeface="Arial"/>
                        <a:ea typeface="Arial"/>
                        <a:cs typeface="Arial"/>
                        <a:sym typeface="Arial"/>
                      </a:rPr>
                      <a:t>30 hpf</a:t>
                    </a:r>
                  </a:p>
                </p:txBody>
              </p:sp>
              <p:sp>
                <p:nvSpPr>
                  <p:cNvPr id="314" name="Shape 314"/>
                  <p:cNvSpPr txBox="1"/>
                  <p:nvPr/>
                </p:nvSpPr>
                <p:spPr>
                  <a:xfrm>
                    <a:off x="1475645762" y="149873242"/>
                    <a:ext cx="303926935" cy="199761040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600" b="1" i="0" u="none" strike="noStrike" cap="none" baseline="0">
                        <a:solidFill>
                          <a:schemeClr val="dk1"/>
                        </a:solidFill>
                        <a:latin typeface="Arial"/>
                        <a:ea typeface="Arial"/>
                        <a:cs typeface="Arial"/>
                        <a:sym typeface="Arial"/>
                      </a:rPr>
                      <a:t>30 hpf</a:t>
                    </a:r>
                  </a:p>
                </p:txBody>
              </p:sp>
              <p:sp>
                <p:nvSpPr>
                  <p:cNvPr id="315" name="Shape 315"/>
                  <p:cNvSpPr txBox="1"/>
                  <p:nvPr/>
                </p:nvSpPr>
                <p:spPr>
                  <a:xfrm>
                    <a:off x="1099735962" y="0"/>
                    <a:ext cx="303926935" cy="199761040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600" b="1" i="0" u="none" strike="noStrike" cap="none" baseline="0">
                        <a:solidFill>
                          <a:schemeClr val="dk1"/>
                        </a:solidFill>
                        <a:latin typeface="Arial"/>
                        <a:ea typeface="Arial"/>
                        <a:cs typeface="Arial"/>
                        <a:sym typeface="Arial"/>
                      </a:rPr>
                      <a:t>30 hpf</a:t>
                    </a:r>
                  </a:p>
                </p:txBody>
              </p:sp>
              <p:sp>
                <p:nvSpPr>
                  <p:cNvPr id="316" name="Shape 316"/>
                  <p:cNvSpPr txBox="1"/>
                  <p:nvPr/>
                </p:nvSpPr>
                <p:spPr>
                  <a:xfrm>
                    <a:off x="727824952" y="0"/>
                    <a:ext cx="303926935" cy="199761040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600" b="1" i="0" u="none" strike="noStrike" cap="none" baseline="0">
                        <a:solidFill>
                          <a:schemeClr val="dk1"/>
                        </a:solidFill>
                        <a:latin typeface="Arial"/>
                        <a:ea typeface="Arial"/>
                        <a:cs typeface="Arial"/>
                        <a:sym typeface="Arial"/>
                      </a:rPr>
                      <a:t>30 hpf</a:t>
                    </a:r>
                  </a:p>
                </p:txBody>
              </p:sp>
              <p:sp>
                <p:nvSpPr>
                  <p:cNvPr id="317" name="Shape 317"/>
                  <p:cNvSpPr txBox="1"/>
                  <p:nvPr/>
                </p:nvSpPr>
                <p:spPr>
                  <a:xfrm>
                    <a:off x="363912793" y="0"/>
                    <a:ext cx="303926935" cy="199761040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600" b="1" i="0" u="none" strike="noStrike" cap="none" baseline="0">
                        <a:solidFill>
                          <a:schemeClr val="dk1"/>
                        </a:solidFill>
                        <a:latin typeface="Arial"/>
                        <a:ea typeface="Arial"/>
                        <a:cs typeface="Arial"/>
                        <a:sym typeface="Arial"/>
                      </a:rPr>
                      <a:t>30 hpf</a:t>
                    </a:r>
                  </a:p>
                </p:txBody>
              </p:sp>
            </p:grpSp>
          </p:grpSp>
          <p:sp>
            <p:nvSpPr>
              <p:cNvPr id="318" name="Shape 318"/>
              <p:cNvSpPr txBox="1"/>
              <p:nvPr/>
            </p:nvSpPr>
            <p:spPr>
              <a:xfrm>
                <a:off x="1897724541" y="285853519"/>
                <a:ext cx="249759106" cy="9029363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none" strike="noStrike" cap="none" baseline="0">
                    <a:solidFill>
                      <a:schemeClr val="dk1"/>
                    </a:solidFill>
                    <a:latin typeface="Arial"/>
                    <a:ea typeface="Arial"/>
                    <a:cs typeface="Arial"/>
                    <a:sym typeface="Arial"/>
                  </a:rPr>
                  <a:t>Bright Field</a:t>
                </a:r>
              </a:p>
            </p:txBody>
          </p:sp>
          <p:sp>
            <p:nvSpPr>
              <p:cNvPr id="319" name="Shape 319"/>
              <p:cNvSpPr txBox="1"/>
              <p:nvPr/>
            </p:nvSpPr>
            <p:spPr>
              <a:xfrm>
                <a:off x="1908131582" y="822139875"/>
                <a:ext cx="182116130" cy="9029363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none" strike="noStrike" cap="none" baseline="0">
                    <a:solidFill>
                      <a:schemeClr val="dk1"/>
                    </a:solidFill>
                    <a:latin typeface="Arial"/>
                    <a:ea typeface="Arial"/>
                    <a:cs typeface="Arial"/>
                    <a:sym typeface="Arial"/>
                  </a:rPr>
                  <a:t>GFP</a:t>
                </a:r>
              </a:p>
            </p:txBody>
          </p:sp>
        </p:grpSp>
        <p:sp>
          <p:nvSpPr>
            <p:cNvPr id="320" name="Shape 320"/>
            <p:cNvSpPr txBox="1"/>
            <p:nvPr/>
          </p:nvSpPr>
          <p:spPr>
            <a:xfrm>
              <a:off x="1898605027" y="1324104611"/>
              <a:ext cx="248878619" cy="9029363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none" strike="noStrike" cap="none" baseline="0">
                  <a:solidFill>
                    <a:schemeClr val="dk1"/>
                  </a:solidFill>
                  <a:latin typeface="Arial"/>
                  <a:ea typeface="Arial"/>
                  <a:cs typeface="Arial"/>
                  <a:sym typeface="Arial"/>
                </a:rPr>
                <a:t>Bright Field</a:t>
              </a:r>
            </a:p>
          </p:txBody>
        </p:sp>
        <p:sp>
          <p:nvSpPr>
            <p:cNvPr id="321" name="Shape 321"/>
            <p:cNvSpPr txBox="1"/>
            <p:nvPr/>
          </p:nvSpPr>
          <p:spPr>
            <a:xfrm>
              <a:off x="1903790068" y="1860390968"/>
              <a:ext cx="181474108" cy="9029363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none" strike="noStrike" cap="none" baseline="0">
                  <a:solidFill>
                    <a:schemeClr val="dk1"/>
                  </a:solidFill>
                  <a:latin typeface="Arial"/>
                  <a:ea typeface="Arial"/>
                  <a:cs typeface="Arial"/>
                  <a:sym typeface="Arial"/>
                </a:rPr>
                <a:t>GFP</a:t>
              </a:r>
            </a:p>
          </p:txBody>
        </p:sp>
      </p:grpSp>
      <p:grpSp>
        <p:nvGrpSpPr>
          <p:cNvPr id="322" name="Shape 322"/>
          <p:cNvGrpSpPr/>
          <p:nvPr/>
        </p:nvGrpSpPr>
        <p:grpSpPr>
          <a:xfrm>
            <a:off x="2730500" y="18567400"/>
            <a:ext cx="1079499" cy="1498599"/>
            <a:chOff x="0" y="0"/>
            <a:chExt cx="2147483647" cy="2147483647"/>
          </a:xfrm>
        </p:grpSpPr>
        <p:sp>
          <p:nvSpPr>
            <p:cNvPr id="323" name="Shape 323"/>
            <p:cNvSpPr txBox="1"/>
            <p:nvPr/>
          </p:nvSpPr>
          <p:spPr>
            <a:xfrm>
              <a:off x="50528907" y="0"/>
              <a:ext cx="2096954739" cy="218388277"/>
            </a:xfrm>
            <a:prstGeom prst="rect">
              <a:avLst/>
            </a:prstGeom>
            <a:solidFill>
              <a:schemeClr val="lt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324" name="Shape 324"/>
            <p:cNvSpPr txBox="1"/>
            <p:nvPr/>
          </p:nvSpPr>
          <p:spPr>
            <a:xfrm>
              <a:off x="0" y="1929095369"/>
              <a:ext cx="2096954739" cy="218388277"/>
            </a:xfrm>
            <a:prstGeom prst="rect">
              <a:avLst/>
            </a:prstGeom>
            <a:solidFill>
              <a:schemeClr val="lt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grpSp>
      <p:grpSp>
        <p:nvGrpSpPr>
          <p:cNvPr id="325" name="Shape 325"/>
          <p:cNvGrpSpPr/>
          <p:nvPr/>
        </p:nvGrpSpPr>
        <p:grpSpPr>
          <a:xfrm>
            <a:off x="417511" y="18429287"/>
            <a:ext cx="6584950" cy="5916612"/>
            <a:chOff x="0" y="0"/>
            <a:chExt cx="2147483647" cy="2147483647"/>
          </a:xfrm>
        </p:grpSpPr>
        <p:grpSp>
          <p:nvGrpSpPr>
            <p:cNvPr id="326" name="Shape 326"/>
            <p:cNvGrpSpPr/>
            <p:nvPr/>
          </p:nvGrpSpPr>
          <p:grpSpPr>
            <a:xfrm>
              <a:off x="0" y="0"/>
              <a:ext cx="2147483647" cy="2147483647"/>
              <a:chOff x="0" y="0"/>
              <a:chExt cx="2147483647" cy="2147483647"/>
            </a:xfrm>
          </p:grpSpPr>
          <p:pic>
            <p:nvPicPr>
              <p:cNvPr id="327" name="Shape 327"/>
              <p:cNvPicPr preferRelativeResize="0"/>
              <p:nvPr/>
            </p:nvPicPr>
            <p:blipFill rotWithShape="1">
              <a:blip r:embed="rId44">
                <a:alphaModFix/>
              </a:blip>
              <a:srcRect t="17323" b="21652"/>
              <a:stretch/>
            </p:blipFill>
            <p:spPr>
              <a:xfrm>
                <a:off x="735325001" y="49691401"/>
                <a:ext cx="465033193" cy="550156387"/>
              </a:xfrm>
              <a:prstGeom prst="rect">
                <a:avLst/>
              </a:prstGeom>
              <a:noFill/>
              <a:ln>
                <a:noFill/>
              </a:ln>
            </p:spPr>
          </p:pic>
          <p:pic>
            <p:nvPicPr>
              <p:cNvPr id="328" name="Shape 328"/>
              <p:cNvPicPr preferRelativeResize="0"/>
              <p:nvPr/>
            </p:nvPicPr>
            <p:blipFill rotWithShape="1">
              <a:blip r:embed="rId45">
                <a:alphaModFix/>
              </a:blip>
              <a:srcRect t="17323" b="16142"/>
              <a:stretch/>
            </p:blipFill>
            <p:spPr>
              <a:xfrm>
                <a:off x="1120808067" y="0"/>
                <a:ext cx="465033193" cy="599847464"/>
              </a:xfrm>
              <a:prstGeom prst="rect">
                <a:avLst/>
              </a:prstGeom>
              <a:noFill/>
              <a:ln>
                <a:noFill/>
              </a:ln>
            </p:spPr>
          </p:pic>
          <p:pic>
            <p:nvPicPr>
              <p:cNvPr id="329" name="Shape 329"/>
              <p:cNvPicPr preferRelativeResize="0"/>
              <p:nvPr/>
            </p:nvPicPr>
            <p:blipFill rotWithShape="1">
              <a:blip r:embed="rId46">
                <a:alphaModFix/>
              </a:blip>
              <a:srcRect t="17323" r="9023" b="16142"/>
              <a:stretch/>
            </p:blipFill>
            <p:spPr>
              <a:xfrm>
                <a:off x="1598567694" y="467058722"/>
                <a:ext cx="548915952" cy="599848146"/>
              </a:xfrm>
              <a:prstGeom prst="rect">
                <a:avLst/>
              </a:prstGeom>
              <a:noFill/>
              <a:ln>
                <a:noFill/>
              </a:ln>
            </p:spPr>
          </p:pic>
          <p:grpSp>
            <p:nvGrpSpPr>
              <p:cNvPr id="330" name="Shape 330"/>
              <p:cNvGrpSpPr/>
              <p:nvPr/>
            </p:nvGrpSpPr>
            <p:grpSpPr>
              <a:xfrm>
                <a:off x="1536502101" y="1178860620"/>
                <a:ext cx="512125258" cy="599847782"/>
                <a:chOff x="0" y="0"/>
                <a:chExt cx="2147483647" cy="2147483647"/>
              </a:xfrm>
            </p:grpSpPr>
            <p:pic>
              <p:nvPicPr>
                <p:cNvPr id="331" name="Shape 331"/>
                <p:cNvPicPr preferRelativeResize="0"/>
                <p:nvPr/>
              </p:nvPicPr>
              <p:blipFill rotWithShape="1">
                <a:blip r:embed="rId47">
                  <a:alphaModFix/>
                </a:blip>
                <a:srcRect t="17323" r="12120" b="16142"/>
                <a:stretch/>
              </p:blipFill>
              <p:spPr>
                <a:xfrm>
                  <a:off x="0" y="0"/>
                  <a:ext cx="2147483647" cy="2147483647"/>
                </a:xfrm>
                <a:prstGeom prst="rect">
                  <a:avLst/>
                </a:prstGeom>
                <a:noFill/>
                <a:ln>
                  <a:noFill/>
                </a:ln>
              </p:spPr>
            </p:pic>
            <p:sp>
              <p:nvSpPr>
                <p:cNvPr id="332" name="Shape 332"/>
                <p:cNvSpPr/>
                <p:nvPr/>
              </p:nvSpPr>
              <p:spPr>
                <a:xfrm rot="10800000">
                  <a:off x="76305727" y="132021"/>
                  <a:ext cx="249657346" cy="701355630"/>
                </a:xfrm>
                <a:prstGeom prst="triangle">
                  <a:avLst>
                    <a:gd name="adj" fmla="val 50000"/>
                  </a:avLst>
                </a:prstGeom>
                <a:solidFill>
                  <a:srgbClr val="FFFFFF"/>
                </a:solidFill>
                <a:ln w="9525" cap="rnd">
                  <a:solidFill>
                    <a:srgbClr val="FFFFFF"/>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grpSp>
          <p:pic>
            <p:nvPicPr>
              <p:cNvPr id="333" name="Shape 333"/>
              <p:cNvPicPr preferRelativeResize="0"/>
              <p:nvPr/>
            </p:nvPicPr>
            <p:blipFill rotWithShape="1">
              <a:blip r:embed="rId48">
                <a:alphaModFix/>
              </a:blip>
              <a:srcRect t="11999" b="14221"/>
              <a:stretch/>
            </p:blipFill>
            <p:spPr>
              <a:xfrm>
                <a:off x="940880764" y="1558284208"/>
                <a:ext cx="462090010" cy="589199438"/>
              </a:xfrm>
              <a:prstGeom prst="rect">
                <a:avLst/>
              </a:prstGeom>
              <a:noFill/>
              <a:ln>
                <a:noFill/>
              </a:ln>
            </p:spPr>
          </p:pic>
          <p:pic>
            <p:nvPicPr>
              <p:cNvPr id="334" name="Shape 334"/>
              <p:cNvPicPr preferRelativeResize="0"/>
              <p:nvPr/>
            </p:nvPicPr>
            <p:blipFill rotWithShape="1">
              <a:blip r:embed="rId49">
                <a:alphaModFix/>
              </a:blip>
              <a:srcRect t="11999" r="63366" b="14221"/>
              <a:stretch/>
            </p:blipFill>
            <p:spPr>
              <a:xfrm>
                <a:off x="261575155" y="1189508631"/>
                <a:ext cx="544500989" cy="589199779"/>
              </a:xfrm>
              <a:prstGeom prst="rect">
                <a:avLst/>
              </a:prstGeom>
              <a:noFill/>
              <a:ln>
                <a:noFill/>
              </a:ln>
            </p:spPr>
          </p:pic>
          <p:sp>
            <p:nvSpPr>
              <p:cNvPr id="335" name="Shape 335"/>
              <p:cNvSpPr txBox="1"/>
              <p:nvPr/>
            </p:nvSpPr>
            <p:spPr>
              <a:xfrm>
                <a:off x="599514554" y="907509059"/>
                <a:ext cx="1141562444" cy="160182588"/>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17375E"/>
                  </a:buClr>
                  <a:buSzPct val="25000"/>
                  <a:buFont typeface="Arial"/>
                  <a:buNone/>
                </a:pPr>
                <a:r>
                  <a:rPr lang="en-US" sz="2400" b="0" i="0" u="none" strike="noStrike" cap="none" baseline="0">
                    <a:solidFill>
                      <a:srgbClr val="17375E"/>
                    </a:solidFill>
                    <a:latin typeface="Arial"/>
                    <a:ea typeface="Arial"/>
                    <a:cs typeface="Arial"/>
                    <a:sym typeface="Arial"/>
                  </a:rPr>
                  <a:t>Maternally inherited germline</a:t>
                </a:r>
              </a:p>
            </p:txBody>
          </p:sp>
          <p:pic>
            <p:nvPicPr>
              <p:cNvPr id="336" name="Shape 336"/>
              <p:cNvPicPr preferRelativeResize="0"/>
              <p:nvPr/>
            </p:nvPicPr>
            <p:blipFill rotWithShape="1">
              <a:blip r:embed="rId50">
                <a:alphaModFix/>
              </a:blip>
              <a:srcRect l="35446" t="11555" b="13778"/>
              <a:stretch/>
            </p:blipFill>
            <p:spPr>
              <a:xfrm>
                <a:off x="0" y="469137281"/>
                <a:ext cx="959499223" cy="596298791"/>
              </a:xfrm>
              <a:prstGeom prst="rect">
                <a:avLst/>
              </a:prstGeom>
              <a:noFill/>
              <a:ln>
                <a:noFill/>
              </a:ln>
            </p:spPr>
          </p:pic>
        </p:grpSp>
        <p:sp>
          <p:nvSpPr>
            <p:cNvPr id="337" name="Shape 337"/>
            <p:cNvSpPr txBox="1"/>
            <p:nvPr/>
          </p:nvSpPr>
          <p:spPr>
            <a:xfrm>
              <a:off x="791586745" y="31690771"/>
              <a:ext cx="310629263" cy="87581848"/>
            </a:xfrm>
            <a:prstGeom prst="rect">
              <a:avLst/>
            </a:prstGeom>
            <a:solidFill>
              <a:schemeClr val="lt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338" name="Shape 338"/>
            <p:cNvSpPr txBox="1"/>
            <p:nvPr/>
          </p:nvSpPr>
          <p:spPr>
            <a:xfrm>
              <a:off x="775019892" y="511085683"/>
              <a:ext cx="310629263" cy="87581848"/>
            </a:xfrm>
            <a:prstGeom prst="rect">
              <a:avLst/>
            </a:prstGeom>
            <a:solidFill>
              <a:schemeClr val="lt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grpSp>
      <p:sp>
        <p:nvSpPr>
          <p:cNvPr id="339" name="Shape 339"/>
          <p:cNvSpPr txBox="1"/>
          <p:nvPr/>
        </p:nvSpPr>
        <p:spPr>
          <a:xfrm>
            <a:off x="11660186" y="27544712"/>
            <a:ext cx="8755062" cy="46783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400" b="1" i="0" u="none" strike="noStrike" cap="none" baseline="0">
                <a:solidFill>
                  <a:schemeClr val="dk1"/>
                </a:solidFill>
                <a:latin typeface="Arial"/>
                <a:ea typeface="Arial"/>
                <a:cs typeface="Arial"/>
                <a:sym typeface="Arial"/>
              </a:rPr>
              <a:t>Do truncated Rbpms2 proteins disrupt PGC development?</a:t>
            </a:r>
          </a:p>
          <a:p>
            <a:pPr marL="0" marR="0" lvl="0" indent="0" algn="just" rtl="0">
              <a:lnSpc>
                <a:spcPct val="100000"/>
              </a:lnSpc>
              <a:spcBef>
                <a:spcPts val="600"/>
              </a:spcBef>
              <a:spcAft>
                <a:spcPts val="0"/>
              </a:spcAft>
              <a:buClr>
                <a:schemeClr val="dk1"/>
              </a:buClr>
              <a:buSzPct val="25000"/>
              <a:buFont typeface="Arial"/>
              <a:buNone/>
            </a:pPr>
            <a:r>
              <a:rPr lang="en-US" sz="2400" b="0" i="0" u="none" strike="noStrike" cap="none" baseline="0">
                <a:solidFill>
                  <a:schemeClr val="dk1"/>
                </a:solidFill>
                <a:latin typeface="Arial"/>
                <a:ea typeface="Arial"/>
                <a:cs typeface="Arial"/>
                <a:sym typeface="Arial"/>
              </a:rPr>
              <a:t>Two potential mechanisms could explain failure of truncated Rbpms2 proteins to localize to the PGCs. 1) They lack a necessary localization element. 2) The  truncated proteins disrupt PGC development. </a:t>
            </a:r>
          </a:p>
          <a:p>
            <a:pPr marL="0" marR="0" lvl="0" indent="0" algn="just" rtl="0">
              <a:lnSpc>
                <a:spcPct val="100000"/>
              </a:lnSpc>
              <a:spcBef>
                <a:spcPts val="600"/>
              </a:spcBef>
              <a:spcAft>
                <a:spcPts val="600"/>
              </a:spcAft>
              <a:buClr>
                <a:schemeClr val="dk1"/>
              </a:buClr>
              <a:buSzPct val="25000"/>
              <a:buFont typeface="Arial"/>
              <a:buNone/>
            </a:pPr>
            <a:r>
              <a:rPr lang="en-US" sz="2400" b="0" i="0" u="none" strike="noStrike" cap="none" baseline="0">
                <a:solidFill>
                  <a:schemeClr val="dk1"/>
                </a:solidFill>
                <a:latin typeface="Arial"/>
                <a:ea typeface="Arial"/>
                <a:cs typeface="Arial"/>
                <a:sym typeface="Arial"/>
              </a:rPr>
              <a:t>To distinguish between these possibilities, we examined two PGC markers (Dazl and </a:t>
            </a:r>
            <a:r>
              <a:rPr lang="en-US" sz="2400" b="0" i="1" u="none" strike="noStrike" cap="none" baseline="0">
                <a:solidFill>
                  <a:schemeClr val="dk1"/>
                </a:solidFill>
                <a:latin typeface="Arial"/>
                <a:ea typeface="Arial"/>
                <a:cs typeface="Arial"/>
                <a:sym typeface="Arial"/>
              </a:rPr>
              <a:t>vasa</a:t>
            </a:r>
            <a:r>
              <a:rPr lang="en-US" sz="2400" b="0" i="0" u="none" strike="noStrike" cap="none" baseline="0">
                <a:solidFill>
                  <a:schemeClr val="dk1"/>
                </a:solidFill>
                <a:latin typeface="Arial"/>
                <a:ea typeface="Arial"/>
                <a:cs typeface="Arial"/>
                <a:sym typeface="Arial"/>
              </a:rPr>
              <a:t>) in injected embryos. We co-injected Dazl-MT and mRNAs encoding GFP fusion proteins into embryos and examined the localization of the proteins with antibody staining at 30hpf. In a parallel experiment we probed our injected embryos for </a:t>
            </a:r>
            <a:r>
              <a:rPr lang="en-US" sz="2400" b="0" i="1" u="none" strike="noStrike" cap="none" baseline="0">
                <a:solidFill>
                  <a:schemeClr val="dk1"/>
                </a:solidFill>
                <a:latin typeface="Arial"/>
                <a:ea typeface="Arial"/>
                <a:cs typeface="Arial"/>
                <a:sym typeface="Arial"/>
              </a:rPr>
              <a:t>vasa </a:t>
            </a:r>
            <a:r>
              <a:rPr lang="en-US" sz="2400" b="0" i="0" u="none" strike="noStrike" cap="none" baseline="0">
                <a:solidFill>
                  <a:schemeClr val="dk1"/>
                </a:solidFill>
                <a:latin typeface="Arial"/>
                <a:ea typeface="Arial"/>
                <a:cs typeface="Arial"/>
                <a:sym typeface="Arial"/>
              </a:rPr>
              <a:t>transcripts.  All views are lateral.  Arrows indicate PGCs where present or prospective gonad.</a:t>
            </a:r>
          </a:p>
        </p:txBody>
      </p:sp>
      <p:grpSp>
        <p:nvGrpSpPr>
          <p:cNvPr id="340" name="Shape 340"/>
          <p:cNvGrpSpPr/>
          <p:nvPr/>
        </p:nvGrpSpPr>
        <p:grpSpPr>
          <a:xfrm>
            <a:off x="20451762" y="27668536"/>
            <a:ext cx="7448551" cy="4624387"/>
            <a:chOff x="0" y="0"/>
            <a:chExt cx="2147483647" cy="2147483647"/>
          </a:xfrm>
        </p:grpSpPr>
        <p:grpSp>
          <p:nvGrpSpPr>
            <p:cNvPr id="341" name="Shape 341"/>
            <p:cNvGrpSpPr/>
            <p:nvPr/>
          </p:nvGrpSpPr>
          <p:grpSpPr>
            <a:xfrm>
              <a:off x="59896878" y="0"/>
              <a:ext cx="2011501692" cy="2147483647"/>
              <a:chOff x="0" y="0"/>
              <a:chExt cx="2147483647" cy="2147483647"/>
            </a:xfrm>
          </p:grpSpPr>
          <p:pic>
            <p:nvPicPr>
              <p:cNvPr id="342" name="Shape 342"/>
              <p:cNvPicPr preferRelativeResize="0"/>
              <p:nvPr/>
            </p:nvPicPr>
            <p:blipFill rotWithShape="1">
              <a:blip r:embed="rId51">
                <a:alphaModFix/>
              </a:blip>
              <a:srcRect/>
              <a:stretch/>
            </p:blipFill>
            <p:spPr>
              <a:xfrm>
                <a:off x="161105658" y="1087799736"/>
                <a:ext cx="633381207" cy="810608017"/>
              </a:xfrm>
              <a:prstGeom prst="rect">
                <a:avLst/>
              </a:prstGeom>
              <a:noFill/>
              <a:ln>
                <a:noFill/>
              </a:ln>
            </p:spPr>
          </p:pic>
          <p:pic>
            <p:nvPicPr>
              <p:cNvPr id="343" name="Shape 343"/>
              <p:cNvPicPr preferRelativeResize="0"/>
              <p:nvPr/>
            </p:nvPicPr>
            <p:blipFill rotWithShape="1">
              <a:blip r:embed="rId52">
                <a:alphaModFix/>
              </a:blip>
              <a:srcRect/>
              <a:stretch/>
            </p:blipFill>
            <p:spPr>
              <a:xfrm>
                <a:off x="798967285" y="262129188"/>
                <a:ext cx="633381207" cy="810608017"/>
              </a:xfrm>
              <a:prstGeom prst="rect">
                <a:avLst/>
              </a:prstGeom>
              <a:noFill/>
              <a:ln>
                <a:noFill/>
              </a:ln>
            </p:spPr>
          </p:pic>
          <p:pic>
            <p:nvPicPr>
              <p:cNvPr id="344" name="Shape 344"/>
              <p:cNvPicPr preferRelativeResize="0"/>
              <p:nvPr/>
            </p:nvPicPr>
            <p:blipFill rotWithShape="1">
              <a:blip r:embed="rId53">
                <a:alphaModFix/>
              </a:blip>
              <a:srcRect/>
              <a:stretch/>
            </p:blipFill>
            <p:spPr>
              <a:xfrm>
                <a:off x="798970077" y="1079804353"/>
                <a:ext cx="633381207" cy="810608017"/>
              </a:xfrm>
              <a:prstGeom prst="rect">
                <a:avLst/>
              </a:prstGeom>
              <a:noFill/>
              <a:ln>
                <a:noFill/>
              </a:ln>
            </p:spPr>
          </p:pic>
          <p:pic>
            <p:nvPicPr>
              <p:cNvPr id="345" name="Shape 345"/>
              <p:cNvPicPr preferRelativeResize="0"/>
              <p:nvPr/>
            </p:nvPicPr>
            <p:blipFill rotWithShape="1">
              <a:blip r:embed="rId54">
                <a:alphaModFix/>
              </a:blip>
              <a:srcRect/>
              <a:stretch/>
            </p:blipFill>
            <p:spPr>
              <a:xfrm>
                <a:off x="1436736758" y="265534507"/>
                <a:ext cx="633381207" cy="810608017"/>
              </a:xfrm>
              <a:prstGeom prst="rect">
                <a:avLst/>
              </a:prstGeom>
              <a:noFill/>
              <a:ln>
                <a:noFill/>
              </a:ln>
            </p:spPr>
          </p:pic>
          <p:pic>
            <p:nvPicPr>
              <p:cNvPr id="346" name="Shape 346"/>
              <p:cNvPicPr preferRelativeResize="0"/>
              <p:nvPr/>
            </p:nvPicPr>
            <p:blipFill rotWithShape="1">
              <a:blip r:embed="rId55">
                <a:alphaModFix/>
              </a:blip>
              <a:srcRect l="99999" r="100000"/>
              <a:stretch/>
            </p:blipFill>
            <p:spPr>
              <a:xfrm rot="10800000" flipH="1">
                <a:off x="1435716095" y="1073741192"/>
                <a:ext cx="634661275" cy="811535285"/>
              </a:xfrm>
              <a:prstGeom prst="rect">
                <a:avLst/>
              </a:prstGeom>
              <a:noFill/>
              <a:ln>
                <a:noFill/>
              </a:ln>
            </p:spPr>
          </p:pic>
          <p:pic>
            <p:nvPicPr>
              <p:cNvPr id="347" name="Shape 347"/>
              <p:cNvPicPr preferRelativeResize="0"/>
              <p:nvPr/>
            </p:nvPicPr>
            <p:blipFill rotWithShape="1">
              <a:blip r:embed="rId56">
                <a:alphaModFix/>
              </a:blip>
              <a:srcRect l="99999" r="100000"/>
              <a:stretch/>
            </p:blipFill>
            <p:spPr>
              <a:xfrm rot="10800000" flipH="1">
                <a:off x="161537102" y="238632371"/>
                <a:ext cx="653096437" cy="835108284"/>
              </a:xfrm>
              <a:prstGeom prst="rect">
                <a:avLst/>
              </a:prstGeom>
              <a:noFill/>
              <a:ln>
                <a:noFill/>
              </a:ln>
            </p:spPr>
          </p:pic>
          <p:sp>
            <p:nvSpPr>
              <p:cNvPr id="348" name="Shape 348"/>
              <p:cNvSpPr txBox="1"/>
              <p:nvPr/>
            </p:nvSpPr>
            <p:spPr>
              <a:xfrm rot="5400000">
                <a:off x="1474394261" y="1011649882"/>
                <a:ext cx="1219024050" cy="124183900"/>
              </a:xfrm>
              <a:prstGeom prst="rect">
                <a:avLst/>
              </a:prstGeom>
              <a:solidFill>
                <a:schemeClr val="lt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cxnSp>
            <p:nvCxnSpPr>
              <p:cNvPr id="349" name="Shape 349"/>
              <p:cNvCxnSpPr/>
              <p:nvPr/>
            </p:nvCxnSpPr>
            <p:spPr>
              <a:xfrm>
                <a:off x="160474550" y="1073741848"/>
                <a:ext cx="1887045887" cy="938498"/>
              </a:xfrm>
              <a:prstGeom prst="straightConnector1">
                <a:avLst/>
              </a:prstGeom>
              <a:noFill/>
              <a:ln w="82550" cap="rnd">
                <a:solidFill>
                  <a:schemeClr val="dk1"/>
                </a:solidFill>
                <a:prstDash val="solid"/>
                <a:miter/>
                <a:headEnd type="none" w="med" len="med"/>
                <a:tailEnd type="none" w="med" len="med"/>
              </a:ln>
            </p:spPr>
          </p:cxnSp>
          <p:cxnSp>
            <p:nvCxnSpPr>
              <p:cNvPr id="350" name="Shape 350"/>
              <p:cNvCxnSpPr/>
              <p:nvPr/>
            </p:nvCxnSpPr>
            <p:spPr>
              <a:xfrm rot="5400000">
                <a:off x="987904351" y="1111984731"/>
                <a:ext cx="886345131" cy="11372505"/>
              </a:xfrm>
              <a:prstGeom prst="straightConnector1">
                <a:avLst/>
              </a:prstGeom>
              <a:noFill/>
              <a:ln w="82550" cap="rnd">
                <a:solidFill>
                  <a:schemeClr val="dk1"/>
                </a:solidFill>
                <a:prstDash val="solid"/>
                <a:miter/>
                <a:headEnd type="none" w="med" len="med"/>
                <a:tailEnd type="none" w="med" len="med"/>
              </a:ln>
            </p:spPr>
          </p:cxnSp>
          <p:cxnSp>
            <p:nvCxnSpPr>
              <p:cNvPr id="351" name="Shape 351"/>
              <p:cNvCxnSpPr/>
              <p:nvPr/>
            </p:nvCxnSpPr>
            <p:spPr>
              <a:xfrm rot="5400000">
                <a:off x="316490998" y="1131316350"/>
                <a:ext cx="970048216" cy="1816716"/>
              </a:xfrm>
              <a:prstGeom prst="straightConnector1">
                <a:avLst/>
              </a:prstGeom>
              <a:noFill/>
              <a:ln w="98425" cap="rnd">
                <a:solidFill>
                  <a:schemeClr val="dk1"/>
                </a:solidFill>
                <a:prstDash val="solid"/>
                <a:miter/>
                <a:headEnd type="none" w="med" len="med"/>
                <a:tailEnd type="none" w="med" len="med"/>
              </a:ln>
            </p:spPr>
          </p:cxnSp>
          <p:sp>
            <p:nvSpPr>
              <p:cNvPr id="352" name="Shape 352"/>
              <p:cNvSpPr txBox="1"/>
              <p:nvPr/>
            </p:nvSpPr>
            <p:spPr>
              <a:xfrm>
                <a:off x="1595921" y="156737021"/>
                <a:ext cx="2145887725" cy="204695073"/>
              </a:xfrm>
              <a:prstGeom prst="rect">
                <a:avLst/>
              </a:prstGeom>
              <a:solidFill>
                <a:schemeClr val="lt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353" name="Shape 353"/>
              <p:cNvSpPr txBox="1"/>
              <p:nvPr/>
            </p:nvSpPr>
            <p:spPr>
              <a:xfrm>
                <a:off x="0" y="1882551984"/>
                <a:ext cx="2145887725" cy="204695073"/>
              </a:xfrm>
              <a:prstGeom prst="rect">
                <a:avLst/>
              </a:prstGeom>
              <a:solidFill>
                <a:schemeClr val="lt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sp>
            <p:nvSpPr>
              <p:cNvPr id="354" name="Shape 354"/>
              <p:cNvSpPr txBox="1"/>
              <p:nvPr/>
            </p:nvSpPr>
            <p:spPr>
              <a:xfrm rot="5400000">
                <a:off x="-524879574" y="977988015"/>
                <a:ext cx="1258477361" cy="191507616"/>
              </a:xfrm>
              <a:prstGeom prst="rect">
                <a:avLst/>
              </a:prstGeom>
              <a:solidFill>
                <a:schemeClr val="lt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8600" b="0" i="0" u="none" strike="noStrike" cap="none" baseline="0">
                  <a:solidFill>
                    <a:schemeClr val="dk1"/>
                  </a:solidFill>
                  <a:latin typeface="Arial"/>
                  <a:ea typeface="Arial"/>
                  <a:cs typeface="Arial"/>
                  <a:sym typeface="Arial"/>
                </a:endParaRPr>
              </a:p>
            </p:txBody>
          </p:sp>
        </p:grpSp>
        <p:sp>
          <p:nvSpPr>
            <p:cNvPr id="355" name="Shape 355"/>
            <p:cNvSpPr txBox="1"/>
            <p:nvPr/>
          </p:nvSpPr>
          <p:spPr>
            <a:xfrm>
              <a:off x="233446344" y="1877386690"/>
              <a:ext cx="1914037302" cy="15721870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600" b="1" i="0" u="none" strike="noStrike" cap="none" baseline="0">
                  <a:solidFill>
                    <a:schemeClr val="dk1"/>
                  </a:solidFill>
                  <a:latin typeface="Arial"/>
                  <a:ea typeface="Arial"/>
                  <a:cs typeface="Arial"/>
                  <a:sym typeface="Arial"/>
                </a:rPr>
                <a:t>GFP-</a:t>
              </a:r>
              <a:r>
                <a:rPr lang="en-US" sz="1600" b="1" i="1" u="none" strike="noStrike" cap="none" baseline="0">
                  <a:solidFill>
                    <a:schemeClr val="dk1"/>
                  </a:solidFill>
                  <a:latin typeface="Arial"/>
                  <a:ea typeface="Arial"/>
                  <a:cs typeface="Arial"/>
                  <a:sym typeface="Arial"/>
                </a:rPr>
                <a:t>nanos</a:t>
              </a:r>
              <a:r>
                <a:rPr lang="en-US" sz="1600" b="1" i="0" u="none" strike="noStrike" cap="none" baseline="0">
                  <a:solidFill>
                    <a:schemeClr val="dk1"/>
                  </a:solidFill>
                  <a:latin typeface="Arial"/>
                  <a:ea typeface="Arial"/>
                  <a:cs typeface="Arial"/>
                  <a:sym typeface="Arial"/>
                </a:rPr>
                <a:t> 3’UTR        GFP-Rbpms2-FL    GFP-Rbpms2-Δ35-153</a:t>
              </a:r>
            </a:p>
          </p:txBody>
        </p:sp>
        <p:sp>
          <p:nvSpPr>
            <p:cNvPr id="356" name="Shape 356"/>
            <p:cNvSpPr txBox="1"/>
            <p:nvPr/>
          </p:nvSpPr>
          <p:spPr>
            <a:xfrm>
              <a:off x="17086883" y="1225068472"/>
              <a:ext cx="188629837" cy="15722148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600" b="1" i="0" u="none" strike="noStrike" cap="none" baseline="0">
                  <a:solidFill>
                    <a:schemeClr val="dk1"/>
                  </a:solidFill>
                  <a:latin typeface="Arial"/>
                  <a:ea typeface="Arial"/>
                  <a:cs typeface="Arial"/>
                  <a:sym typeface="Arial"/>
                </a:rPr>
                <a:t>GFP</a:t>
              </a:r>
            </a:p>
          </p:txBody>
        </p:sp>
        <p:sp>
          <p:nvSpPr>
            <p:cNvPr id="357" name="Shape 357"/>
            <p:cNvSpPr txBox="1"/>
            <p:nvPr/>
          </p:nvSpPr>
          <p:spPr>
            <a:xfrm>
              <a:off x="0" y="500551072"/>
              <a:ext cx="188629837" cy="15722148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600" b="1" i="0" u="none" strike="noStrike" cap="none" baseline="0">
                  <a:solidFill>
                    <a:schemeClr val="dk1"/>
                  </a:solidFill>
                  <a:latin typeface="Arial"/>
                  <a:ea typeface="Arial"/>
                  <a:cs typeface="Arial"/>
                  <a:sym typeface="Arial"/>
                </a:rPr>
                <a:t>Dazl</a:t>
              </a:r>
            </a:p>
          </p:txBody>
        </p:sp>
      </p:grpSp>
      <p:sp>
        <p:nvSpPr>
          <p:cNvPr id="358" name="Shape 358"/>
          <p:cNvSpPr txBox="1"/>
          <p:nvPr/>
        </p:nvSpPr>
        <p:spPr>
          <a:xfrm>
            <a:off x="21118512" y="28452762"/>
            <a:ext cx="1930399" cy="3381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1600" b="1" i="0" u="none" strike="noStrike" cap="none" baseline="0">
                <a:solidFill>
                  <a:schemeClr val="lt1"/>
                </a:solidFill>
                <a:latin typeface="Arial"/>
                <a:ea typeface="Arial"/>
                <a:cs typeface="Arial"/>
                <a:sym typeface="Arial"/>
              </a:rPr>
              <a:t>30 hpf</a:t>
            </a:r>
          </a:p>
        </p:txBody>
      </p:sp>
      <p:sp>
        <p:nvSpPr>
          <p:cNvPr id="359" name="Shape 359"/>
          <p:cNvSpPr txBox="1"/>
          <p:nvPr/>
        </p:nvSpPr>
        <p:spPr>
          <a:xfrm>
            <a:off x="20580350" y="27825700"/>
            <a:ext cx="7275511"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400" b="1" i="0" u="none" strike="noStrike" cap="none" baseline="0">
                <a:solidFill>
                  <a:schemeClr val="dk1"/>
                </a:solidFill>
                <a:latin typeface="Arial"/>
                <a:ea typeface="Arial"/>
                <a:cs typeface="Arial"/>
                <a:sym typeface="Arial"/>
              </a:rPr>
              <a:t>Embryos stained for Dazl-MT and GFP fusions</a:t>
            </a:r>
          </a:p>
        </p:txBody>
      </p:sp>
      <p:grpSp>
        <p:nvGrpSpPr>
          <p:cNvPr id="360" name="Shape 360"/>
          <p:cNvGrpSpPr/>
          <p:nvPr/>
        </p:nvGrpSpPr>
        <p:grpSpPr>
          <a:xfrm>
            <a:off x="27528836" y="18257837"/>
            <a:ext cx="7561263" cy="4618037"/>
            <a:chOff x="0" y="0"/>
            <a:chExt cx="2147483647" cy="2147483646"/>
          </a:xfrm>
        </p:grpSpPr>
        <p:grpSp>
          <p:nvGrpSpPr>
            <p:cNvPr id="361" name="Shape 361"/>
            <p:cNvGrpSpPr/>
            <p:nvPr/>
          </p:nvGrpSpPr>
          <p:grpSpPr>
            <a:xfrm>
              <a:off x="0" y="0"/>
              <a:ext cx="2147483647" cy="2147483646"/>
              <a:chOff x="0" y="0"/>
              <a:chExt cx="2147483647" cy="2147483646"/>
            </a:xfrm>
          </p:grpSpPr>
          <p:grpSp>
            <p:nvGrpSpPr>
              <p:cNvPr id="362" name="Shape 362"/>
              <p:cNvGrpSpPr/>
              <p:nvPr/>
            </p:nvGrpSpPr>
            <p:grpSpPr>
              <a:xfrm>
                <a:off x="0" y="0"/>
                <a:ext cx="2147483647" cy="2147483646"/>
                <a:chOff x="0" y="0"/>
                <a:chExt cx="2147483647" cy="2147483646"/>
              </a:xfrm>
            </p:grpSpPr>
            <p:grpSp>
              <p:nvGrpSpPr>
                <p:cNvPr id="363" name="Shape 363"/>
                <p:cNvGrpSpPr/>
                <p:nvPr/>
              </p:nvGrpSpPr>
              <p:grpSpPr>
                <a:xfrm>
                  <a:off x="0" y="0"/>
                  <a:ext cx="2147483647" cy="2147483646"/>
                  <a:chOff x="0" y="0"/>
                  <a:chExt cx="2147483647" cy="2147483646"/>
                </a:xfrm>
              </p:grpSpPr>
              <p:grpSp>
                <p:nvGrpSpPr>
                  <p:cNvPr id="364" name="Shape 364"/>
                  <p:cNvGrpSpPr/>
                  <p:nvPr/>
                </p:nvGrpSpPr>
                <p:grpSpPr>
                  <a:xfrm>
                    <a:off x="0" y="0"/>
                    <a:ext cx="2147483647" cy="2147483646"/>
                    <a:chOff x="0" y="0"/>
                    <a:chExt cx="2147483647" cy="2147483647"/>
                  </a:xfrm>
                </p:grpSpPr>
                <p:pic>
                  <p:nvPicPr>
                    <p:cNvPr id="365" name="Shape 365"/>
                    <p:cNvPicPr preferRelativeResize="0"/>
                    <p:nvPr/>
                  </p:nvPicPr>
                  <p:blipFill rotWithShape="1">
                    <a:blip r:embed="rId57">
                      <a:alphaModFix/>
                    </a:blip>
                    <a:srcRect/>
                    <a:stretch/>
                  </p:blipFill>
                  <p:spPr>
                    <a:xfrm>
                      <a:off x="0" y="0"/>
                      <a:ext cx="1024231530" cy="1070273254"/>
                    </a:xfrm>
                    <a:prstGeom prst="rect">
                      <a:avLst/>
                    </a:prstGeom>
                    <a:noFill/>
                    <a:ln>
                      <a:noFill/>
                    </a:ln>
                  </p:spPr>
                </p:pic>
                <p:pic>
                  <p:nvPicPr>
                    <p:cNvPr id="366" name="Shape 366"/>
                    <p:cNvPicPr preferRelativeResize="0"/>
                    <p:nvPr/>
                  </p:nvPicPr>
                  <p:blipFill rotWithShape="1">
                    <a:blip r:embed="rId58">
                      <a:alphaModFix/>
                    </a:blip>
                    <a:srcRect/>
                    <a:stretch/>
                  </p:blipFill>
                  <p:spPr>
                    <a:xfrm>
                      <a:off x="1022816880" y="3157931"/>
                      <a:ext cx="1024231530" cy="1070273526"/>
                    </a:xfrm>
                    <a:prstGeom prst="rect">
                      <a:avLst/>
                    </a:prstGeom>
                    <a:noFill/>
                    <a:ln>
                      <a:noFill/>
                    </a:ln>
                  </p:spPr>
                </p:pic>
                <p:pic>
                  <p:nvPicPr>
                    <p:cNvPr id="367" name="Shape 367"/>
                    <p:cNvPicPr preferRelativeResize="0"/>
                    <p:nvPr/>
                  </p:nvPicPr>
                  <p:blipFill rotWithShape="1">
                    <a:blip r:embed="rId59">
                      <a:alphaModFix/>
                    </a:blip>
                    <a:srcRect/>
                    <a:stretch/>
                  </p:blipFill>
                  <p:spPr>
                    <a:xfrm>
                      <a:off x="801090" y="1072313547"/>
                      <a:ext cx="1024231530" cy="1069335200"/>
                    </a:xfrm>
                    <a:prstGeom prst="rect">
                      <a:avLst/>
                    </a:prstGeom>
                    <a:noFill/>
                    <a:ln>
                      <a:noFill/>
                    </a:ln>
                  </p:spPr>
                </p:pic>
                <p:pic>
                  <p:nvPicPr>
                    <p:cNvPr id="368" name="Shape 368"/>
                    <p:cNvPicPr preferRelativeResize="0"/>
                    <p:nvPr/>
                  </p:nvPicPr>
                  <p:blipFill rotWithShape="1">
                    <a:blip r:embed="rId60">
                      <a:alphaModFix/>
                    </a:blip>
                    <a:srcRect/>
                    <a:stretch/>
                  </p:blipFill>
                  <p:spPr>
                    <a:xfrm>
                      <a:off x="1021861351" y="1077210120"/>
                      <a:ext cx="1024231530" cy="1070273526"/>
                    </a:xfrm>
                    <a:prstGeom prst="rect">
                      <a:avLst/>
                    </a:prstGeom>
                    <a:noFill/>
                    <a:ln>
                      <a:noFill/>
                    </a:ln>
                  </p:spPr>
                </p:pic>
                <p:grpSp>
                  <p:nvGrpSpPr>
                    <p:cNvPr id="369" name="Shape 369"/>
                    <p:cNvGrpSpPr/>
                    <p:nvPr/>
                  </p:nvGrpSpPr>
                  <p:grpSpPr>
                    <a:xfrm>
                      <a:off x="5185866" y="8364103"/>
                      <a:ext cx="2142297780" cy="2130322919"/>
                      <a:chOff x="0" y="0"/>
                      <a:chExt cx="2147483647" cy="2147483647"/>
                    </a:xfrm>
                  </p:grpSpPr>
                  <p:sp>
                    <p:nvSpPr>
                      <p:cNvPr id="370" name="Shape 370"/>
                      <p:cNvSpPr txBox="1"/>
                      <p:nvPr/>
                    </p:nvSpPr>
                    <p:spPr>
                      <a:xfrm>
                        <a:off x="0" y="0"/>
                        <a:ext cx="138274950" cy="14424564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none" strike="noStrike" cap="none" baseline="0">
                            <a:solidFill>
                              <a:schemeClr val="dk1"/>
                            </a:solidFill>
                            <a:latin typeface="Arial"/>
                            <a:ea typeface="Arial"/>
                            <a:cs typeface="Arial"/>
                            <a:sym typeface="Arial"/>
                          </a:rPr>
                          <a:t>WT</a:t>
                        </a:r>
                      </a:p>
                    </p:txBody>
                  </p:sp>
                  <p:sp>
                    <p:nvSpPr>
                      <p:cNvPr id="371" name="Shape 371"/>
                      <p:cNvSpPr txBox="1"/>
                      <p:nvPr/>
                    </p:nvSpPr>
                    <p:spPr>
                      <a:xfrm>
                        <a:off x="728745683" y="923489074"/>
                        <a:ext cx="371268932" cy="14424564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1400" b="1" i="0" u="none" strike="noStrike" cap="none" baseline="0">
                            <a:solidFill>
                              <a:schemeClr val="lt1"/>
                            </a:solidFill>
                            <a:latin typeface="Arial"/>
                            <a:ea typeface="Arial"/>
                            <a:cs typeface="Arial"/>
                            <a:sym typeface="Arial"/>
                          </a:rPr>
                          <a:t>Uninjected</a:t>
                        </a:r>
                      </a:p>
                    </p:txBody>
                  </p:sp>
                  <p:sp>
                    <p:nvSpPr>
                      <p:cNvPr id="372" name="Shape 372"/>
                      <p:cNvSpPr txBox="1"/>
                      <p:nvPr/>
                    </p:nvSpPr>
                    <p:spPr>
                      <a:xfrm>
                        <a:off x="1697727715" y="928762774"/>
                        <a:ext cx="371268932" cy="14424564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1400" b="1" i="0" u="none" strike="noStrike" cap="none" baseline="0">
                            <a:solidFill>
                              <a:schemeClr val="lt1"/>
                            </a:solidFill>
                            <a:latin typeface="Arial"/>
                            <a:ea typeface="Arial"/>
                            <a:cs typeface="Arial"/>
                            <a:sym typeface="Arial"/>
                          </a:rPr>
                          <a:t>Rbpms2 -FL</a:t>
                        </a:r>
                      </a:p>
                    </p:txBody>
                  </p:sp>
                  <p:sp>
                    <p:nvSpPr>
                      <p:cNvPr id="373" name="Shape 373"/>
                      <p:cNvSpPr txBox="1"/>
                      <p:nvPr/>
                    </p:nvSpPr>
                    <p:spPr>
                      <a:xfrm>
                        <a:off x="531105234" y="2003237999"/>
                        <a:ext cx="714520486" cy="14424564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1400" b="1" i="0" u="none" strike="noStrike" cap="none" baseline="0">
                            <a:solidFill>
                              <a:schemeClr val="lt1"/>
                            </a:solidFill>
                            <a:latin typeface="Arial"/>
                            <a:ea typeface="Arial"/>
                            <a:cs typeface="Arial"/>
                            <a:sym typeface="Arial"/>
                          </a:rPr>
                          <a:t>Rbpms2-Δ35-153</a:t>
                        </a:r>
                      </a:p>
                    </p:txBody>
                  </p:sp>
                  <p:sp>
                    <p:nvSpPr>
                      <p:cNvPr id="374" name="Shape 374"/>
                      <p:cNvSpPr txBox="1"/>
                      <p:nvPr/>
                    </p:nvSpPr>
                    <p:spPr>
                      <a:xfrm>
                        <a:off x="1585740786" y="1984924205"/>
                        <a:ext cx="561742860" cy="14424564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1400" b="1" i="0" u="none" strike="noStrike" cap="none" baseline="0">
                            <a:solidFill>
                              <a:schemeClr val="lt1"/>
                            </a:solidFill>
                            <a:latin typeface="Arial"/>
                            <a:ea typeface="Arial"/>
                            <a:cs typeface="Arial"/>
                            <a:sym typeface="Arial"/>
                          </a:rPr>
                          <a:t>Rbpms2-Δ35-153</a:t>
                        </a:r>
                      </a:p>
                    </p:txBody>
                  </p:sp>
                </p:grpSp>
              </p:grpSp>
              <p:grpSp>
                <p:nvGrpSpPr>
                  <p:cNvPr id="375" name="Shape 375"/>
                  <p:cNvGrpSpPr/>
                  <p:nvPr/>
                </p:nvGrpSpPr>
                <p:grpSpPr>
                  <a:xfrm>
                    <a:off x="742460831" y="40602148"/>
                    <a:ext cx="234437501" cy="118115403"/>
                    <a:chOff x="0" y="0"/>
                    <a:chExt cx="2147483647" cy="2147483647"/>
                  </a:xfrm>
                </p:grpSpPr>
                <p:sp>
                  <p:nvSpPr>
                    <p:cNvPr id="376" name="Shape 376"/>
                    <p:cNvSpPr txBox="1"/>
                    <p:nvPr/>
                  </p:nvSpPr>
                  <p:spPr>
                    <a:xfrm>
                      <a:off x="232370065" y="0"/>
                      <a:ext cx="1685047517" cy="214748364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000" b="0" i="0" u="none" strike="noStrike" cap="none" baseline="0">
                          <a:solidFill>
                            <a:schemeClr val="dk1"/>
                          </a:solidFill>
                          <a:latin typeface="Arial"/>
                          <a:ea typeface="Arial"/>
                          <a:cs typeface="Arial"/>
                          <a:sym typeface="Arial"/>
                        </a:rPr>
                        <a:t>100 μm</a:t>
                      </a:r>
                    </a:p>
                  </p:txBody>
                </p:sp>
                <p:cxnSp>
                  <p:nvCxnSpPr>
                    <p:cNvPr id="377" name="Shape 377"/>
                    <p:cNvCxnSpPr/>
                    <p:nvPr/>
                  </p:nvCxnSpPr>
                  <p:spPr>
                    <a:xfrm>
                      <a:off x="0" y="431646658"/>
                      <a:ext cx="2147483647" cy="13423193"/>
                    </a:xfrm>
                    <a:prstGeom prst="straightConnector1">
                      <a:avLst/>
                    </a:prstGeom>
                    <a:noFill/>
                    <a:ln w="44450" cap="rnd">
                      <a:solidFill>
                        <a:schemeClr val="dk1"/>
                      </a:solidFill>
                      <a:prstDash val="solid"/>
                      <a:miter/>
                      <a:headEnd type="none" w="med" len="med"/>
                      <a:tailEnd type="none" w="med" len="med"/>
                    </a:ln>
                  </p:spPr>
                </p:cxnSp>
              </p:grpSp>
              <p:grpSp>
                <p:nvGrpSpPr>
                  <p:cNvPr id="378" name="Shape 378"/>
                  <p:cNvGrpSpPr/>
                  <p:nvPr/>
                </p:nvGrpSpPr>
                <p:grpSpPr>
                  <a:xfrm>
                    <a:off x="749674293" y="1115451023"/>
                    <a:ext cx="234437501" cy="118115403"/>
                    <a:chOff x="0" y="0"/>
                    <a:chExt cx="2147483647" cy="2147483647"/>
                  </a:xfrm>
                </p:grpSpPr>
                <p:sp>
                  <p:nvSpPr>
                    <p:cNvPr id="379" name="Shape 379"/>
                    <p:cNvSpPr txBox="1"/>
                    <p:nvPr/>
                  </p:nvSpPr>
                  <p:spPr>
                    <a:xfrm>
                      <a:off x="232370065" y="0"/>
                      <a:ext cx="1685047517" cy="214748364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000" b="0" i="0" u="none" strike="noStrike" cap="none" baseline="0">
                          <a:solidFill>
                            <a:schemeClr val="dk1"/>
                          </a:solidFill>
                          <a:latin typeface="Arial"/>
                          <a:ea typeface="Arial"/>
                          <a:cs typeface="Arial"/>
                          <a:sym typeface="Arial"/>
                        </a:rPr>
                        <a:t>100 μm</a:t>
                      </a:r>
                    </a:p>
                  </p:txBody>
                </p:sp>
                <p:cxnSp>
                  <p:nvCxnSpPr>
                    <p:cNvPr id="380" name="Shape 380"/>
                    <p:cNvCxnSpPr/>
                    <p:nvPr/>
                  </p:nvCxnSpPr>
                  <p:spPr>
                    <a:xfrm>
                      <a:off x="0" y="427591398"/>
                      <a:ext cx="2147483647" cy="13423193"/>
                    </a:xfrm>
                    <a:prstGeom prst="straightConnector1">
                      <a:avLst/>
                    </a:prstGeom>
                    <a:noFill/>
                    <a:ln w="44450" cap="rnd">
                      <a:solidFill>
                        <a:schemeClr val="dk1"/>
                      </a:solidFill>
                      <a:prstDash val="solid"/>
                      <a:miter/>
                      <a:headEnd type="none" w="med" len="med"/>
                      <a:tailEnd type="none" w="med" len="med"/>
                    </a:ln>
                  </p:spPr>
                </p:cxnSp>
              </p:grpSp>
              <p:grpSp>
                <p:nvGrpSpPr>
                  <p:cNvPr id="381" name="Shape 381"/>
                  <p:cNvGrpSpPr/>
                  <p:nvPr/>
                </p:nvGrpSpPr>
                <p:grpSpPr>
                  <a:xfrm>
                    <a:off x="1784806012" y="46507623"/>
                    <a:ext cx="234437501" cy="118115403"/>
                    <a:chOff x="0" y="0"/>
                    <a:chExt cx="2147483647" cy="2147483647"/>
                  </a:xfrm>
                </p:grpSpPr>
                <p:sp>
                  <p:nvSpPr>
                    <p:cNvPr id="382" name="Shape 382"/>
                    <p:cNvSpPr txBox="1"/>
                    <p:nvPr/>
                  </p:nvSpPr>
                  <p:spPr>
                    <a:xfrm>
                      <a:off x="232925912" y="0"/>
                      <a:ext cx="1685047517" cy="214748364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000" b="0" i="0" u="none" strike="noStrike" cap="none" baseline="0">
                          <a:solidFill>
                            <a:schemeClr val="dk1"/>
                          </a:solidFill>
                          <a:latin typeface="Arial"/>
                          <a:ea typeface="Arial"/>
                          <a:cs typeface="Arial"/>
                          <a:sym typeface="Arial"/>
                        </a:rPr>
                        <a:t>100 μm</a:t>
                      </a:r>
                    </a:p>
                  </p:txBody>
                </p:sp>
                <p:cxnSp>
                  <p:nvCxnSpPr>
                    <p:cNvPr id="383" name="Shape 383"/>
                    <p:cNvCxnSpPr/>
                    <p:nvPr/>
                  </p:nvCxnSpPr>
                  <p:spPr>
                    <a:xfrm>
                      <a:off x="0" y="431629619"/>
                      <a:ext cx="2147483647" cy="13423193"/>
                    </a:xfrm>
                    <a:prstGeom prst="straightConnector1">
                      <a:avLst/>
                    </a:prstGeom>
                    <a:noFill/>
                    <a:ln w="44450" cap="rnd">
                      <a:solidFill>
                        <a:schemeClr val="dk1"/>
                      </a:solidFill>
                      <a:prstDash val="solid"/>
                      <a:miter/>
                      <a:headEnd type="none" w="med" len="med"/>
                      <a:tailEnd type="none" w="med" len="med"/>
                    </a:ln>
                  </p:spPr>
                </p:cxnSp>
              </p:grpSp>
              <p:grpSp>
                <p:nvGrpSpPr>
                  <p:cNvPr id="384" name="Shape 384"/>
                  <p:cNvGrpSpPr/>
                  <p:nvPr/>
                </p:nvGrpSpPr>
                <p:grpSpPr>
                  <a:xfrm>
                    <a:off x="1856222867" y="1108068670"/>
                    <a:ext cx="183954057" cy="118115656"/>
                    <a:chOff x="0" y="0"/>
                    <a:chExt cx="2147483647" cy="2147483647"/>
                  </a:xfrm>
                </p:grpSpPr>
                <p:sp>
                  <p:nvSpPr>
                    <p:cNvPr id="385" name="Shape 385"/>
                    <p:cNvSpPr txBox="1"/>
                    <p:nvPr/>
                  </p:nvSpPr>
                  <p:spPr>
                    <a:xfrm>
                      <a:off x="0" y="0"/>
                      <a:ext cx="2147483647" cy="214748364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000" b="0" i="0" u="none" strike="noStrike" cap="none" baseline="0">
                          <a:solidFill>
                            <a:schemeClr val="dk1"/>
                          </a:solidFill>
                          <a:latin typeface="Arial"/>
                          <a:ea typeface="Arial"/>
                          <a:cs typeface="Arial"/>
                          <a:sym typeface="Arial"/>
                        </a:rPr>
                        <a:t>200 μm</a:t>
                      </a:r>
                    </a:p>
                  </p:txBody>
                </p:sp>
                <p:cxnSp>
                  <p:nvCxnSpPr>
                    <p:cNvPr id="386" name="Shape 386"/>
                    <p:cNvCxnSpPr/>
                    <p:nvPr/>
                  </p:nvCxnSpPr>
                  <p:spPr>
                    <a:xfrm>
                      <a:off x="366271200" y="159245994"/>
                      <a:ext cx="1431571827" cy="8872"/>
                    </a:xfrm>
                    <a:prstGeom prst="straightConnector1">
                      <a:avLst/>
                    </a:prstGeom>
                    <a:noFill/>
                    <a:ln w="44450" cap="rnd">
                      <a:solidFill>
                        <a:schemeClr val="dk1"/>
                      </a:solidFill>
                      <a:prstDash val="solid"/>
                      <a:miter/>
                      <a:headEnd type="none" w="med" len="med"/>
                      <a:tailEnd type="none" w="med" len="med"/>
                    </a:ln>
                  </p:spPr>
                </p:cxnSp>
              </p:grpSp>
            </p:grpSp>
            <p:sp>
              <p:nvSpPr>
                <p:cNvPr id="387" name="Shape 387"/>
                <p:cNvSpPr txBox="1"/>
                <p:nvPr/>
              </p:nvSpPr>
              <p:spPr>
                <a:xfrm>
                  <a:off x="6687578" y="926405769"/>
                  <a:ext cx="331819222" cy="12878355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baseline="0">
                      <a:solidFill>
                        <a:schemeClr val="dk1"/>
                      </a:solidFill>
                      <a:latin typeface="Arial"/>
                      <a:ea typeface="Arial"/>
                      <a:cs typeface="Arial"/>
                      <a:sym typeface="Arial"/>
                    </a:rPr>
                    <a:t>n=12(15)</a:t>
                  </a:r>
                </a:p>
              </p:txBody>
            </p:sp>
            <p:sp>
              <p:nvSpPr>
                <p:cNvPr id="388" name="Shape 388"/>
                <p:cNvSpPr txBox="1"/>
                <p:nvPr/>
              </p:nvSpPr>
              <p:spPr>
                <a:xfrm>
                  <a:off x="1027392069" y="2012840849"/>
                  <a:ext cx="331819222" cy="12878355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baseline="0">
                      <a:solidFill>
                        <a:schemeClr val="dk1"/>
                      </a:solidFill>
                      <a:latin typeface="Arial"/>
                      <a:ea typeface="Arial"/>
                      <a:cs typeface="Arial"/>
                      <a:sym typeface="Arial"/>
                    </a:rPr>
                    <a:t>n=15(20)</a:t>
                  </a:r>
                </a:p>
              </p:txBody>
            </p:sp>
            <p:sp>
              <p:nvSpPr>
                <p:cNvPr id="389" name="Shape 389"/>
                <p:cNvSpPr txBox="1"/>
                <p:nvPr/>
              </p:nvSpPr>
              <p:spPr>
                <a:xfrm>
                  <a:off x="1027392069" y="961833611"/>
                  <a:ext cx="331819222" cy="12878355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baseline="0">
                      <a:solidFill>
                        <a:schemeClr val="dk1"/>
                      </a:solidFill>
                      <a:latin typeface="Arial"/>
                      <a:ea typeface="Arial"/>
                      <a:cs typeface="Arial"/>
                      <a:sym typeface="Arial"/>
                    </a:rPr>
                    <a:t>n=7(12)</a:t>
                  </a:r>
                </a:p>
              </p:txBody>
            </p:sp>
            <p:sp>
              <p:nvSpPr>
                <p:cNvPr id="390" name="Shape 390"/>
                <p:cNvSpPr txBox="1"/>
                <p:nvPr/>
              </p:nvSpPr>
              <p:spPr>
                <a:xfrm>
                  <a:off x="3080498" y="2012840849"/>
                  <a:ext cx="331819222" cy="12878355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baseline="0">
                      <a:solidFill>
                        <a:schemeClr val="dk1"/>
                      </a:solidFill>
                      <a:latin typeface="Arial"/>
                      <a:ea typeface="Arial"/>
                      <a:cs typeface="Arial"/>
                      <a:sym typeface="Arial"/>
                    </a:rPr>
                    <a:t>n=15(20)</a:t>
                  </a:r>
                </a:p>
              </p:txBody>
            </p:sp>
          </p:grpSp>
          <p:cxnSp>
            <p:nvCxnSpPr>
              <p:cNvPr id="391" name="Shape 391"/>
              <p:cNvCxnSpPr/>
              <p:nvPr/>
            </p:nvCxnSpPr>
            <p:spPr>
              <a:xfrm>
                <a:off x="483781527" y="1489728918"/>
                <a:ext cx="97387447" cy="149120574"/>
              </a:xfrm>
              <a:prstGeom prst="straightConnector1">
                <a:avLst/>
              </a:prstGeom>
              <a:noFill/>
              <a:ln w="25400" cap="rnd">
                <a:solidFill>
                  <a:srgbClr val="000000"/>
                </a:solidFill>
                <a:prstDash val="solid"/>
                <a:miter/>
                <a:headEnd type="none" w="med" len="med"/>
                <a:tailEnd type="triangle" w="lg" len="lg"/>
              </a:ln>
            </p:spPr>
          </p:cxnSp>
          <p:cxnSp>
            <p:nvCxnSpPr>
              <p:cNvPr id="392" name="Shape 392"/>
              <p:cNvCxnSpPr/>
              <p:nvPr/>
            </p:nvCxnSpPr>
            <p:spPr>
              <a:xfrm rot="10800000">
                <a:off x="1723667689" y="579503300"/>
                <a:ext cx="76647528" cy="112947989"/>
              </a:xfrm>
              <a:prstGeom prst="straightConnector1">
                <a:avLst/>
              </a:prstGeom>
              <a:noFill/>
              <a:ln w="25400" cap="rnd">
                <a:solidFill>
                  <a:srgbClr val="000000"/>
                </a:solidFill>
                <a:prstDash val="solid"/>
                <a:miter/>
                <a:headEnd type="none" w="med" len="med"/>
                <a:tailEnd type="triangle" w="lg" len="lg"/>
              </a:ln>
            </p:spPr>
          </p:cxnSp>
          <p:cxnSp>
            <p:nvCxnSpPr>
              <p:cNvPr id="393" name="Shape 393"/>
              <p:cNvCxnSpPr/>
              <p:nvPr/>
            </p:nvCxnSpPr>
            <p:spPr>
              <a:xfrm rot="10800000">
                <a:off x="1701575105" y="1724483787"/>
                <a:ext cx="76647528" cy="112947533"/>
              </a:xfrm>
              <a:prstGeom prst="straightConnector1">
                <a:avLst/>
              </a:prstGeom>
              <a:noFill/>
              <a:ln w="25400" cap="rnd">
                <a:solidFill>
                  <a:srgbClr val="000000"/>
                </a:solidFill>
                <a:prstDash val="solid"/>
                <a:miter/>
                <a:headEnd type="none" w="med" len="med"/>
                <a:tailEnd type="triangle" w="lg" len="lg"/>
              </a:ln>
            </p:spPr>
          </p:cxnSp>
          <p:cxnSp>
            <p:nvCxnSpPr>
              <p:cNvPr id="394" name="Shape 394"/>
              <p:cNvCxnSpPr/>
              <p:nvPr/>
            </p:nvCxnSpPr>
            <p:spPr>
              <a:xfrm rot="5400000">
                <a:off x="478370736" y="213345427"/>
                <a:ext cx="95583980" cy="107780218"/>
              </a:xfrm>
              <a:prstGeom prst="straightConnector1">
                <a:avLst/>
              </a:prstGeom>
              <a:noFill/>
              <a:ln w="25400" cap="rnd">
                <a:solidFill>
                  <a:schemeClr val="dk1"/>
                </a:solidFill>
                <a:prstDash val="solid"/>
                <a:miter/>
                <a:headEnd type="none" w="med" len="med"/>
                <a:tailEnd type="triangle" w="lg" len="lg"/>
              </a:ln>
            </p:spPr>
          </p:cxnSp>
        </p:grpSp>
        <p:cxnSp>
          <p:nvCxnSpPr>
            <p:cNvPr id="395" name="Shape 395"/>
            <p:cNvCxnSpPr/>
            <p:nvPr/>
          </p:nvCxnSpPr>
          <p:spPr>
            <a:xfrm rot="5400000">
              <a:off x="254064205" y="141369092"/>
              <a:ext cx="95133249" cy="107780218"/>
            </a:xfrm>
            <a:prstGeom prst="straightConnector1">
              <a:avLst/>
            </a:prstGeom>
            <a:noFill/>
            <a:ln w="25400" cap="rnd">
              <a:solidFill>
                <a:schemeClr val="dk1"/>
              </a:solidFill>
              <a:prstDash val="solid"/>
              <a:miter/>
              <a:headEnd type="none" w="med" len="med"/>
              <a:tailEnd type="triangle" w="lg" len="lg"/>
            </a:ln>
          </p:spPr>
        </p:cxnSp>
      </p:grpSp>
      <p:sp>
        <p:nvSpPr>
          <p:cNvPr id="396" name="Shape 396"/>
          <p:cNvSpPr txBox="1"/>
          <p:nvPr/>
        </p:nvSpPr>
        <p:spPr>
          <a:xfrm>
            <a:off x="42275125" y="20896262"/>
            <a:ext cx="442912" cy="27781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baseline="0">
                <a:solidFill>
                  <a:schemeClr val="dk1"/>
                </a:solidFill>
                <a:latin typeface="Arial"/>
                <a:ea typeface="Arial"/>
                <a:cs typeface="Arial"/>
                <a:sym typeface="Arial"/>
              </a:rPr>
              <a:t>2</a:t>
            </a:r>
          </a:p>
        </p:txBody>
      </p:sp>
      <p:cxnSp>
        <p:nvCxnSpPr>
          <p:cNvPr id="397" name="Shape 397"/>
          <p:cNvCxnSpPr/>
          <p:nvPr/>
        </p:nvCxnSpPr>
        <p:spPr>
          <a:xfrm>
            <a:off x="12314236" y="9063036"/>
            <a:ext cx="306386" cy="257175"/>
          </a:xfrm>
          <a:prstGeom prst="straightConnector1">
            <a:avLst/>
          </a:prstGeom>
          <a:noFill/>
          <a:ln w="25400" cap="rnd">
            <a:solidFill>
              <a:schemeClr val="lt1"/>
            </a:solidFill>
            <a:prstDash val="solid"/>
            <a:miter/>
            <a:headEnd type="none" w="med" len="med"/>
            <a:tailEnd type="triangle" w="lg" len="lg"/>
          </a:ln>
        </p:spPr>
      </p:cxnSp>
      <p:cxnSp>
        <p:nvCxnSpPr>
          <p:cNvPr id="398" name="Shape 398"/>
          <p:cNvCxnSpPr/>
          <p:nvPr/>
        </p:nvCxnSpPr>
        <p:spPr>
          <a:xfrm rot="10800000">
            <a:off x="17494250" y="25066625"/>
            <a:ext cx="269874" cy="242886"/>
          </a:xfrm>
          <a:prstGeom prst="straightConnector1">
            <a:avLst/>
          </a:prstGeom>
          <a:noFill/>
          <a:ln w="25400" cap="rnd">
            <a:solidFill>
              <a:schemeClr val="lt1"/>
            </a:solidFill>
            <a:prstDash val="solid"/>
            <a:miter/>
            <a:headEnd type="none" w="med" len="med"/>
            <a:tailEnd type="triangle" w="lg" len="lg"/>
          </a:ln>
        </p:spPr>
      </p:cxnSp>
      <p:cxnSp>
        <p:nvCxnSpPr>
          <p:cNvPr id="399" name="Shape 399"/>
          <p:cNvCxnSpPr/>
          <p:nvPr/>
        </p:nvCxnSpPr>
        <p:spPr>
          <a:xfrm rot="10800000">
            <a:off x="19977100" y="25123775"/>
            <a:ext cx="269874" cy="242886"/>
          </a:xfrm>
          <a:prstGeom prst="straightConnector1">
            <a:avLst/>
          </a:prstGeom>
          <a:noFill/>
          <a:ln w="25400" cap="rnd">
            <a:solidFill>
              <a:schemeClr val="lt1"/>
            </a:solidFill>
            <a:prstDash val="solid"/>
            <a:miter/>
            <a:headEnd type="none" w="med" len="med"/>
            <a:tailEnd type="triangle" w="lg" len="lg"/>
          </a:ln>
        </p:spPr>
      </p:cxnSp>
      <p:cxnSp>
        <p:nvCxnSpPr>
          <p:cNvPr id="400" name="Shape 400"/>
          <p:cNvCxnSpPr/>
          <p:nvPr/>
        </p:nvCxnSpPr>
        <p:spPr>
          <a:xfrm rot="10800000">
            <a:off x="22171025" y="25163461"/>
            <a:ext cx="269874" cy="242886"/>
          </a:xfrm>
          <a:prstGeom prst="straightConnector1">
            <a:avLst/>
          </a:prstGeom>
          <a:noFill/>
          <a:ln w="25400" cap="rnd">
            <a:solidFill>
              <a:schemeClr val="lt1"/>
            </a:solidFill>
            <a:prstDash val="solid"/>
            <a:miter/>
            <a:headEnd type="none" w="med" len="med"/>
            <a:tailEnd type="triangle" w="lg" len="lg"/>
          </a:ln>
        </p:spPr>
      </p:cxnSp>
      <p:cxnSp>
        <p:nvCxnSpPr>
          <p:cNvPr id="401" name="Shape 401"/>
          <p:cNvCxnSpPr/>
          <p:nvPr/>
        </p:nvCxnSpPr>
        <p:spPr>
          <a:xfrm rot="10800000">
            <a:off x="12874625" y="25180925"/>
            <a:ext cx="269874" cy="242886"/>
          </a:xfrm>
          <a:prstGeom prst="straightConnector1">
            <a:avLst/>
          </a:prstGeom>
          <a:noFill/>
          <a:ln w="25400" cap="rnd">
            <a:solidFill>
              <a:schemeClr val="lt1"/>
            </a:solidFill>
            <a:prstDash val="solid"/>
            <a:miter/>
            <a:headEnd type="none" w="med" len="med"/>
            <a:tailEnd type="triangle" w="lg" len="lg"/>
          </a:ln>
        </p:spPr>
      </p:cxnSp>
      <p:cxnSp>
        <p:nvCxnSpPr>
          <p:cNvPr id="402" name="Shape 402"/>
          <p:cNvCxnSpPr/>
          <p:nvPr/>
        </p:nvCxnSpPr>
        <p:spPr>
          <a:xfrm rot="10800000">
            <a:off x="22131337" y="29260800"/>
            <a:ext cx="269874" cy="242886"/>
          </a:xfrm>
          <a:prstGeom prst="straightConnector1">
            <a:avLst/>
          </a:prstGeom>
          <a:noFill/>
          <a:ln w="25400" cap="rnd">
            <a:solidFill>
              <a:schemeClr val="lt1"/>
            </a:solidFill>
            <a:prstDash val="solid"/>
            <a:miter/>
            <a:headEnd type="none" w="med" len="med"/>
            <a:tailEnd type="triangle" w="lg" len="lg"/>
          </a:ln>
        </p:spPr>
      </p:cxnSp>
      <p:cxnSp>
        <p:nvCxnSpPr>
          <p:cNvPr id="403" name="Shape 403"/>
          <p:cNvCxnSpPr/>
          <p:nvPr/>
        </p:nvCxnSpPr>
        <p:spPr>
          <a:xfrm rot="10800000">
            <a:off x="22129750" y="31029275"/>
            <a:ext cx="269874" cy="242886"/>
          </a:xfrm>
          <a:prstGeom prst="straightConnector1">
            <a:avLst/>
          </a:prstGeom>
          <a:noFill/>
          <a:ln w="25400" cap="rnd">
            <a:solidFill>
              <a:schemeClr val="lt1"/>
            </a:solidFill>
            <a:prstDash val="solid"/>
            <a:miter/>
            <a:headEnd type="none" w="med" len="med"/>
            <a:tailEnd type="triangle" w="lg" len="lg"/>
          </a:ln>
        </p:spPr>
      </p:cxnSp>
      <p:cxnSp>
        <p:nvCxnSpPr>
          <p:cNvPr id="404" name="Shape 404"/>
          <p:cNvCxnSpPr/>
          <p:nvPr/>
        </p:nvCxnSpPr>
        <p:spPr>
          <a:xfrm rot="10800000">
            <a:off x="24477662" y="28894088"/>
            <a:ext cx="269874" cy="242886"/>
          </a:xfrm>
          <a:prstGeom prst="straightConnector1">
            <a:avLst/>
          </a:prstGeom>
          <a:noFill/>
          <a:ln w="25400" cap="rnd">
            <a:solidFill>
              <a:schemeClr val="lt1"/>
            </a:solidFill>
            <a:prstDash val="solid"/>
            <a:miter/>
            <a:headEnd type="none" w="med" len="med"/>
            <a:tailEnd type="triangle" w="lg" len="lg"/>
          </a:ln>
        </p:spPr>
      </p:cxnSp>
      <p:cxnSp>
        <p:nvCxnSpPr>
          <p:cNvPr id="405" name="Shape 405"/>
          <p:cNvCxnSpPr/>
          <p:nvPr/>
        </p:nvCxnSpPr>
        <p:spPr>
          <a:xfrm rot="10800000">
            <a:off x="24534812" y="30683200"/>
            <a:ext cx="269874" cy="242886"/>
          </a:xfrm>
          <a:prstGeom prst="straightConnector1">
            <a:avLst/>
          </a:prstGeom>
          <a:noFill/>
          <a:ln w="25400" cap="rnd">
            <a:solidFill>
              <a:schemeClr val="lt1"/>
            </a:solidFill>
            <a:prstDash val="solid"/>
            <a:miter/>
            <a:headEnd type="none" w="med" len="med"/>
            <a:tailEnd type="triangle" w="lg" len="lg"/>
          </a:ln>
        </p:spPr>
      </p:cxnSp>
      <p:cxnSp>
        <p:nvCxnSpPr>
          <p:cNvPr id="406" name="Shape 406"/>
          <p:cNvCxnSpPr/>
          <p:nvPr/>
        </p:nvCxnSpPr>
        <p:spPr>
          <a:xfrm rot="10800000" flipH="1">
            <a:off x="26303287" y="28875037"/>
            <a:ext cx="271461" cy="238124"/>
          </a:xfrm>
          <a:prstGeom prst="straightConnector1">
            <a:avLst/>
          </a:prstGeom>
          <a:noFill/>
          <a:ln w="25400" cap="rnd">
            <a:solidFill>
              <a:schemeClr val="lt1"/>
            </a:solidFill>
            <a:prstDash val="solid"/>
            <a:miter/>
            <a:headEnd type="none" w="med" len="med"/>
            <a:tailEnd type="triangle" w="lg" len="lg"/>
          </a:ln>
        </p:spPr>
      </p:cxnSp>
      <p:cxnSp>
        <p:nvCxnSpPr>
          <p:cNvPr id="407" name="Shape 407"/>
          <p:cNvCxnSpPr/>
          <p:nvPr/>
        </p:nvCxnSpPr>
        <p:spPr>
          <a:xfrm rot="10800000" flipH="1">
            <a:off x="26476325" y="30721300"/>
            <a:ext cx="269874" cy="238124"/>
          </a:xfrm>
          <a:prstGeom prst="straightConnector1">
            <a:avLst/>
          </a:prstGeom>
          <a:noFill/>
          <a:ln w="25400" cap="rnd">
            <a:solidFill>
              <a:schemeClr val="lt1"/>
            </a:solidFill>
            <a:prstDash val="solid"/>
            <a:miter/>
            <a:headEnd type="none" w="med" len="med"/>
            <a:tailEnd type="triangle" w="lg" len="lg"/>
          </a:ln>
        </p:spPr>
      </p:cxnSp>
      <p:sp>
        <p:nvSpPr>
          <p:cNvPr id="408" name="Shape 408"/>
          <p:cNvSpPr txBox="1"/>
          <p:nvPr/>
        </p:nvSpPr>
        <p:spPr>
          <a:xfrm>
            <a:off x="11747500" y="26069925"/>
            <a:ext cx="14189074" cy="1323975"/>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chemeClr val="dk1"/>
              </a:buClr>
              <a:buSzPct val="25000"/>
              <a:buFont typeface="Arial"/>
              <a:buNone/>
            </a:pPr>
            <a:r>
              <a:rPr lang="en-US" sz="2000" b="0" i="0" u="none" strike="noStrike" cap="none" baseline="0">
                <a:solidFill>
                  <a:schemeClr val="dk1"/>
                </a:solidFill>
                <a:latin typeface="Arial"/>
                <a:ea typeface="Arial"/>
                <a:cs typeface="Arial"/>
                <a:sym typeface="Arial"/>
              </a:rPr>
              <a:t>We injected WT embryos with the GFP fusion construct RNA and screened at different stages for expression and localization in PGCs (arrows indicate region where PGCs are localized). Top panels show shield and epiboly stage embryos. Lower panels show 30hpf (all embryos are lateral views except the delta 46 construct, which is a dorsal view). Here we see that while full length Rbpms2 can localize to the PGCs, the truncated proteins do not localize. </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1685</Words>
  <Application>Microsoft Macintosh PowerPoint</Application>
  <PresentationFormat>Custom</PresentationFormat>
  <Paragraphs>160</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Default Design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Katayoun Chamany</cp:lastModifiedBy>
  <cp:revision>1</cp:revision>
  <dcterms:modified xsi:type="dcterms:W3CDTF">2015-03-29T12:59:19Z</dcterms:modified>
</cp:coreProperties>
</file>